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8" r:id="rId3"/>
    <p:sldId id="285" r:id="rId4"/>
    <p:sldId id="259" r:id="rId5"/>
    <p:sldId id="289" r:id="rId6"/>
    <p:sldId id="260" r:id="rId7"/>
    <p:sldId id="261" r:id="rId8"/>
    <p:sldId id="262" r:id="rId9"/>
    <p:sldId id="286" r:id="rId10"/>
    <p:sldId id="287" r:id="rId11"/>
    <p:sldId id="288" r:id="rId12"/>
    <p:sldId id="257" r:id="rId13"/>
    <p:sldId id="265" r:id="rId14"/>
    <p:sldId id="263" r:id="rId15"/>
    <p:sldId id="291" r:id="rId16"/>
    <p:sldId id="266" r:id="rId17"/>
    <p:sldId id="277" r:id="rId18"/>
    <p:sldId id="267" r:id="rId19"/>
    <p:sldId id="268" r:id="rId20"/>
    <p:sldId id="270" r:id="rId21"/>
    <p:sldId id="271" r:id="rId22"/>
    <p:sldId id="290" r:id="rId23"/>
    <p:sldId id="272" r:id="rId24"/>
    <p:sldId id="273" r:id="rId25"/>
    <p:sldId id="274" r:id="rId26"/>
    <p:sldId id="278" r:id="rId27"/>
    <p:sldId id="279" r:id="rId28"/>
    <p:sldId id="275" r:id="rId29"/>
    <p:sldId id="280" r:id="rId30"/>
    <p:sldId id="282" r:id="rId31"/>
    <p:sldId id="281" r:id="rId32"/>
    <p:sldId id="276" r:id="rId33"/>
    <p:sldId id="283" r:id="rId34"/>
    <p:sldId id="317" r:id="rId35"/>
    <p:sldId id="316" r:id="rId36"/>
    <p:sldId id="318" r:id="rId37"/>
    <p:sldId id="284" r:id="rId38"/>
    <p:sldId id="347" r:id="rId39"/>
    <p:sldId id="326" r:id="rId40"/>
    <p:sldId id="345" r:id="rId41"/>
    <p:sldId id="327" r:id="rId42"/>
    <p:sldId id="328" r:id="rId43"/>
    <p:sldId id="330" r:id="rId44"/>
    <p:sldId id="331" r:id="rId45"/>
    <p:sldId id="329" r:id="rId46"/>
    <p:sldId id="332" r:id="rId47"/>
    <p:sldId id="340" r:id="rId48"/>
    <p:sldId id="341" r:id="rId49"/>
    <p:sldId id="342" r:id="rId50"/>
    <p:sldId id="349" r:id="rId51"/>
    <p:sldId id="343" r:id="rId52"/>
    <p:sldId id="344" r:id="rId53"/>
    <p:sldId id="333" r:id="rId54"/>
    <p:sldId id="334" r:id="rId55"/>
    <p:sldId id="335" r:id="rId56"/>
    <p:sldId id="336" r:id="rId57"/>
    <p:sldId id="337" r:id="rId58"/>
    <p:sldId id="338" r:id="rId59"/>
    <p:sldId id="292" r:id="rId60"/>
    <p:sldId id="293" r:id="rId61"/>
    <p:sldId id="294" r:id="rId62"/>
    <p:sldId id="295" r:id="rId63"/>
    <p:sldId id="296" r:id="rId64"/>
    <p:sldId id="297" r:id="rId65"/>
    <p:sldId id="299" r:id="rId66"/>
    <p:sldId id="300" r:id="rId67"/>
    <p:sldId id="301" r:id="rId68"/>
    <p:sldId id="302" r:id="rId69"/>
    <p:sldId id="303" r:id="rId70"/>
    <p:sldId id="304" r:id="rId71"/>
    <p:sldId id="305" r:id="rId72"/>
    <p:sldId id="306" r:id="rId73"/>
    <p:sldId id="307" r:id="rId74"/>
    <p:sldId id="308" r:id="rId75"/>
    <p:sldId id="309" r:id="rId76"/>
    <p:sldId id="310" r:id="rId77"/>
    <p:sldId id="311" r:id="rId78"/>
    <p:sldId id="312" r:id="rId79"/>
    <p:sldId id="313" r:id="rId80"/>
    <p:sldId id="314" r:id="rId81"/>
    <p:sldId id="315" r:id="rId82"/>
    <p:sldId id="319" r:id="rId83"/>
    <p:sldId id="320" r:id="rId84"/>
    <p:sldId id="321" r:id="rId85"/>
    <p:sldId id="322" r:id="rId86"/>
    <p:sldId id="323" r:id="rId87"/>
    <p:sldId id="324" r:id="rId88"/>
    <p:sldId id="350" r:id="rId89"/>
    <p:sldId id="351" r:id="rId90"/>
    <p:sldId id="352" r:id="rId91"/>
    <p:sldId id="353" r:id="rId9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11274-87FE-4CAE-BE57-7A341B519D4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F5909EF-2D51-43EA-9E4B-D4DA938AA615}">
      <dgm:prSet phldrT="[Text]"/>
      <dgm:spPr/>
      <dgm:t>
        <a:bodyPr/>
        <a:lstStyle/>
        <a:p>
          <a:r>
            <a:rPr lang="fa-IR" dirty="0"/>
            <a:t>شریان</a:t>
          </a:r>
          <a:endParaRPr lang="en-US" dirty="0"/>
        </a:p>
      </dgm:t>
    </dgm:pt>
    <dgm:pt modelId="{FEA9BD94-1011-45FB-8444-C92A6F115B2B}" type="parTrans" cxnId="{C9D4EDB4-7AF1-4005-A0F9-10D0DBD0B7C5}">
      <dgm:prSet/>
      <dgm:spPr/>
      <dgm:t>
        <a:bodyPr/>
        <a:lstStyle/>
        <a:p>
          <a:endParaRPr lang="en-US"/>
        </a:p>
      </dgm:t>
    </dgm:pt>
    <dgm:pt modelId="{7AD2D8BC-2C83-4737-87FD-6CFFB32ADAB2}" type="sibTrans" cxnId="{C9D4EDB4-7AF1-4005-A0F9-10D0DBD0B7C5}">
      <dgm:prSet/>
      <dgm:spPr/>
      <dgm:t>
        <a:bodyPr/>
        <a:lstStyle/>
        <a:p>
          <a:endParaRPr lang="en-US"/>
        </a:p>
      </dgm:t>
    </dgm:pt>
    <dgm:pt modelId="{34C8E1AA-6E79-4F5A-BD9A-DF9E2A348560}">
      <dgm:prSet phldrT="[Text]"/>
      <dgm:spPr/>
      <dgm:t>
        <a:bodyPr/>
        <a:lstStyle/>
        <a:p>
          <a:r>
            <a:rPr lang="fa-IR" dirty="0"/>
            <a:t>شریانچه یا آرتریول(کوچکترین نوع شریان)</a:t>
          </a:r>
          <a:endParaRPr lang="en-US" dirty="0"/>
        </a:p>
      </dgm:t>
    </dgm:pt>
    <dgm:pt modelId="{FD26CAB8-DA87-4069-8FBA-3E9979ACE146}" type="parTrans" cxnId="{A0D9C5C6-C67F-44CE-BE0F-B4A007DD0822}">
      <dgm:prSet/>
      <dgm:spPr/>
      <dgm:t>
        <a:bodyPr/>
        <a:lstStyle/>
        <a:p>
          <a:endParaRPr lang="en-US"/>
        </a:p>
      </dgm:t>
    </dgm:pt>
    <dgm:pt modelId="{82A1D07D-E2B0-4D47-A6DE-0F5227E1EBDF}" type="sibTrans" cxnId="{A0D9C5C6-C67F-44CE-BE0F-B4A007DD0822}">
      <dgm:prSet/>
      <dgm:spPr/>
      <dgm:t>
        <a:bodyPr/>
        <a:lstStyle/>
        <a:p>
          <a:endParaRPr lang="en-US"/>
        </a:p>
      </dgm:t>
    </dgm:pt>
    <dgm:pt modelId="{FC7D196B-714A-448A-988D-B816123631A4}">
      <dgm:prSet phldrT="[Text]"/>
      <dgm:spPr/>
      <dgm:t>
        <a:bodyPr/>
        <a:lstStyle/>
        <a:p>
          <a:r>
            <a:rPr lang="fa-IR" dirty="0"/>
            <a:t>مویرگ ها(دیواره های نفوذپذیر)</a:t>
          </a:r>
          <a:endParaRPr lang="en-US" dirty="0"/>
        </a:p>
      </dgm:t>
    </dgm:pt>
    <dgm:pt modelId="{60BA9F5A-C6FD-4687-A1AE-F389B5CA7E41}" type="parTrans" cxnId="{7A4A9131-A173-499E-A92F-EEF95B1886DE}">
      <dgm:prSet/>
      <dgm:spPr/>
      <dgm:t>
        <a:bodyPr/>
        <a:lstStyle/>
        <a:p>
          <a:endParaRPr lang="en-US"/>
        </a:p>
      </dgm:t>
    </dgm:pt>
    <dgm:pt modelId="{32029776-AABD-472A-939E-506D4C0F03FB}" type="sibTrans" cxnId="{7A4A9131-A173-499E-A92F-EEF95B1886DE}">
      <dgm:prSet/>
      <dgm:spPr/>
      <dgm:t>
        <a:bodyPr/>
        <a:lstStyle/>
        <a:p>
          <a:endParaRPr lang="en-US"/>
        </a:p>
      </dgm:t>
    </dgm:pt>
    <dgm:pt modelId="{2DB7D434-EA4C-403A-9C2D-06A959992373}">
      <dgm:prSet phldrT="[Text]"/>
      <dgm:spPr/>
      <dgm:t>
        <a:bodyPr/>
        <a:lstStyle/>
        <a:p>
          <a:r>
            <a:rPr lang="fa-IR" dirty="0"/>
            <a:t>ونول(کوچکترین شاخه ی ورید)</a:t>
          </a:r>
          <a:endParaRPr lang="en-US" dirty="0"/>
        </a:p>
      </dgm:t>
    </dgm:pt>
    <dgm:pt modelId="{EA3E42CB-5080-4F7A-A3F3-178938B65F50}" type="parTrans" cxnId="{3276A7B6-903E-4B10-AF89-4383A9CE48CB}">
      <dgm:prSet/>
      <dgm:spPr/>
      <dgm:t>
        <a:bodyPr/>
        <a:lstStyle/>
        <a:p>
          <a:endParaRPr lang="en-US"/>
        </a:p>
      </dgm:t>
    </dgm:pt>
    <dgm:pt modelId="{7ECD6627-3887-4082-BDBB-640191B6F7CA}" type="sibTrans" cxnId="{3276A7B6-903E-4B10-AF89-4383A9CE48CB}">
      <dgm:prSet/>
      <dgm:spPr/>
      <dgm:t>
        <a:bodyPr/>
        <a:lstStyle/>
        <a:p>
          <a:endParaRPr lang="en-US"/>
        </a:p>
      </dgm:t>
    </dgm:pt>
    <dgm:pt modelId="{24D6393E-141D-4910-85FE-8C0A7D69AD40}">
      <dgm:prSet phldrT="[Text]"/>
      <dgm:spPr/>
      <dgm:t>
        <a:bodyPr/>
        <a:lstStyle/>
        <a:p>
          <a:r>
            <a:rPr lang="fa-IR" dirty="0"/>
            <a:t>ورید ها</a:t>
          </a:r>
          <a:endParaRPr lang="en-US" dirty="0"/>
        </a:p>
      </dgm:t>
    </dgm:pt>
    <dgm:pt modelId="{611DC4F7-D7DC-45BE-9CDB-602BA32AA633}" type="parTrans" cxnId="{CDDF78B4-F423-4E60-9588-FF75978B4D29}">
      <dgm:prSet/>
      <dgm:spPr/>
      <dgm:t>
        <a:bodyPr/>
        <a:lstStyle/>
        <a:p>
          <a:endParaRPr lang="en-US"/>
        </a:p>
      </dgm:t>
    </dgm:pt>
    <dgm:pt modelId="{A75DF0F3-7075-425D-82E9-0D202845ED44}" type="sibTrans" cxnId="{CDDF78B4-F423-4E60-9588-FF75978B4D29}">
      <dgm:prSet/>
      <dgm:spPr/>
      <dgm:t>
        <a:bodyPr/>
        <a:lstStyle/>
        <a:p>
          <a:endParaRPr lang="en-US"/>
        </a:p>
      </dgm:t>
    </dgm:pt>
    <dgm:pt modelId="{78D6BCE3-1F35-4460-BB2B-7668E8A87F9F}" type="pres">
      <dgm:prSet presAssocID="{78911274-87FE-4CAE-BE57-7A341B519D4B}" presName="Name0" presStyleCnt="0">
        <dgm:presLayoutVars>
          <dgm:dir/>
          <dgm:animLvl val="lvl"/>
          <dgm:resizeHandles val="exact"/>
        </dgm:presLayoutVars>
      </dgm:prSet>
      <dgm:spPr/>
    </dgm:pt>
    <dgm:pt modelId="{48C09380-76C4-4D60-BBB1-D6711FBD9134}" type="pres">
      <dgm:prSet presAssocID="{BF5909EF-2D51-43EA-9E4B-D4DA938AA615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43DF3AC-9C1B-407C-9461-240EB86BA991}" type="pres">
      <dgm:prSet presAssocID="{7AD2D8BC-2C83-4737-87FD-6CFFB32ADAB2}" presName="parTxOnlySpace" presStyleCnt="0"/>
      <dgm:spPr/>
    </dgm:pt>
    <dgm:pt modelId="{904A3D96-6558-482A-9517-A3694EFAA273}" type="pres">
      <dgm:prSet presAssocID="{34C8E1AA-6E79-4F5A-BD9A-DF9E2A34856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A6AD20A-8E8C-4586-9DEC-A0066F777C00}" type="pres">
      <dgm:prSet presAssocID="{82A1D07D-E2B0-4D47-A6DE-0F5227E1EBDF}" presName="parTxOnlySpace" presStyleCnt="0"/>
      <dgm:spPr/>
    </dgm:pt>
    <dgm:pt modelId="{1E0FC3D9-FD75-4E6D-A1CF-DB2EB0B7F898}" type="pres">
      <dgm:prSet presAssocID="{FC7D196B-714A-448A-988D-B816123631A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385C3ADB-088C-46D0-8902-8677E85D9876}" type="pres">
      <dgm:prSet presAssocID="{32029776-AABD-472A-939E-506D4C0F03FB}" presName="parTxOnlySpace" presStyleCnt="0"/>
      <dgm:spPr/>
    </dgm:pt>
    <dgm:pt modelId="{D7F55461-6C24-4DD7-A57D-B8275205E211}" type="pres">
      <dgm:prSet presAssocID="{2DB7D434-EA4C-403A-9C2D-06A95999237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B876F46-7CF8-4325-A962-CA7EE4C5F766}" type="pres">
      <dgm:prSet presAssocID="{7ECD6627-3887-4082-BDBB-640191B6F7CA}" presName="parTxOnlySpace" presStyleCnt="0"/>
      <dgm:spPr/>
    </dgm:pt>
    <dgm:pt modelId="{E0379155-BA3C-4DDD-8FAD-CEC9290A2FB2}" type="pres">
      <dgm:prSet presAssocID="{24D6393E-141D-4910-85FE-8C0A7D69AD4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A4A9131-A173-499E-A92F-EEF95B1886DE}" srcId="{78911274-87FE-4CAE-BE57-7A341B519D4B}" destId="{FC7D196B-714A-448A-988D-B816123631A4}" srcOrd="2" destOrd="0" parTransId="{60BA9F5A-C6FD-4687-A1AE-F389B5CA7E41}" sibTransId="{32029776-AABD-472A-939E-506D4C0F03FB}"/>
    <dgm:cxn modelId="{4E7CB932-617E-49D1-B2E7-7CDF6394773D}" type="presOf" srcId="{24D6393E-141D-4910-85FE-8C0A7D69AD40}" destId="{E0379155-BA3C-4DDD-8FAD-CEC9290A2FB2}" srcOrd="0" destOrd="0" presId="urn:microsoft.com/office/officeart/2005/8/layout/chevron1"/>
    <dgm:cxn modelId="{DA9A2769-FD2B-4EFC-9717-09F206D3996C}" type="presOf" srcId="{FC7D196B-714A-448A-988D-B816123631A4}" destId="{1E0FC3D9-FD75-4E6D-A1CF-DB2EB0B7F898}" srcOrd="0" destOrd="0" presId="urn:microsoft.com/office/officeart/2005/8/layout/chevron1"/>
    <dgm:cxn modelId="{BC916E8D-C8A4-4F58-90C3-48108B30C4B7}" type="presOf" srcId="{34C8E1AA-6E79-4F5A-BD9A-DF9E2A348560}" destId="{904A3D96-6558-482A-9517-A3694EFAA273}" srcOrd="0" destOrd="0" presId="urn:microsoft.com/office/officeart/2005/8/layout/chevron1"/>
    <dgm:cxn modelId="{49CBEDA3-D72E-4C49-8809-8DEA731924BB}" type="presOf" srcId="{78911274-87FE-4CAE-BE57-7A341B519D4B}" destId="{78D6BCE3-1F35-4460-BB2B-7668E8A87F9F}" srcOrd="0" destOrd="0" presId="urn:microsoft.com/office/officeart/2005/8/layout/chevron1"/>
    <dgm:cxn modelId="{CDDF78B4-F423-4E60-9588-FF75978B4D29}" srcId="{78911274-87FE-4CAE-BE57-7A341B519D4B}" destId="{24D6393E-141D-4910-85FE-8C0A7D69AD40}" srcOrd="4" destOrd="0" parTransId="{611DC4F7-D7DC-45BE-9CDB-602BA32AA633}" sibTransId="{A75DF0F3-7075-425D-82E9-0D202845ED44}"/>
    <dgm:cxn modelId="{C9D4EDB4-7AF1-4005-A0F9-10D0DBD0B7C5}" srcId="{78911274-87FE-4CAE-BE57-7A341B519D4B}" destId="{BF5909EF-2D51-43EA-9E4B-D4DA938AA615}" srcOrd="0" destOrd="0" parTransId="{FEA9BD94-1011-45FB-8444-C92A6F115B2B}" sibTransId="{7AD2D8BC-2C83-4737-87FD-6CFFB32ADAB2}"/>
    <dgm:cxn modelId="{3276A7B6-903E-4B10-AF89-4383A9CE48CB}" srcId="{78911274-87FE-4CAE-BE57-7A341B519D4B}" destId="{2DB7D434-EA4C-403A-9C2D-06A959992373}" srcOrd="3" destOrd="0" parTransId="{EA3E42CB-5080-4F7A-A3F3-178938B65F50}" sibTransId="{7ECD6627-3887-4082-BDBB-640191B6F7CA}"/>
    <dgm:cxn modelId="{A0D9C5C6-C67F-44CE-BE0F-B4A007DD0822}" srcId="{78911274-87FE-4CAE-BE57-7A341B519D4B}" destId="{34C8E1AA-6E79-4F5A-BD9A-DF9E2A348560}" srcOrd="1" destOrd="0" parTransId="{FD26CAB8-DA87-4069-8FBA-3E9979ACE146}" sibTransId="{82A1D07D-E2B0-4D47-A6DE-0F5227E1EBDF}"/>
    <dgm:cxn modelId="{0B18C3C9-7E8E-4CA9-A960-06C839FC1753}" type="presOf" srcId="{2DB7D434-EA4C-403A-9C2D-06A959992373}" destId="{D7F55461-6C24-4DD7-A57D-B8275205E211}" srcOrd="0" destOrd="0" presId="urn:microsoft.com/office/officeart/2005/8/layout/chevron1"/>
    <dgm:cxn modelId="{718B08D7-35AA-4CE4-832F-5D92D0CD0939}" type="presOf" srcId="{BF5909EF-2D51-43EA-9E4B-D4DA938AA615}" destId="{48C09380-76C4-4D60-BBB1-D6711FBD9134}" srcOrd="0" destOrd="0" presId="urn:microsoft.com/office/officeart/2005/8/layout/chevron1"/>
    <dgm:cxn modelId="{A075D7A3-ED4B-4533-881C-2F8AFE2DE0E1}" type="presParOf" srcId="{78D6BCE3-1F35-4460-BB2B-7668E8A87F9F}" destId="{48C09380-76C4-4D60-BBB1-D6711FBD9134}" srcOrd="0" destOrd="0" presId="urn:microsoft.com/office/officeart/2005/8/layout/chevron1"/>
    <dgm:cxn modelId="{F0FB006E-D2DE-459D-8FF4-39DF930A5FD8}" type="presParOf" srcId="{78D6BCE3-1F35-4460-BB2B-7668E8A87F9F}" destId="{A43DF3AC-9C1B-407C-9461-240EB86BA991}" srcOrd="1" destOrd="0" presId="urn:microsoft.com/office/officeart/2005/8/layout/chevron1"/>
    <dgm:cxn modelId="{9A80C662-5C78-4370-8B79-6BE0984D1F80}" type="presParOf" srcId="{78D6BCE3-1F35-4460-BB2B-7668E8A87F9F}" destId="{904A3D96-6558-482A-9517-A3694EFAA273}" srcOrd="2" destOrd="0" presId="urn:microsoft.com/office/officeart/2005/8/layout/chevron1"/>
    <dgm:cxn modelId="{D938FE33-AC1B-42A6-A83E-21F29F3F23DD}" type="presParOf" srcId="{78D6BCE3-1F35-4460-BB2B-7668E8A87F9F}" destId="{4A6AD20A-8E8C-4586-9DEC-A0066F777C00}" srcOrd="3" destOrd="0" presId="urn:microsoft.com/office/officeart/2005/8/layout/chevron1"/>
    <dgm:cxn modelId="{D490D875-6E86-4CAC-8E7E-C3405629198E}" type="presParOf" srcId="{78D6BCE3-1F35-4460-BB2B-7668E8A87F9F}" destId="{1E0FC3D9-FD75-4E6D-A1CF-DB2EB0B7F898}" srcOrd="4" destOrd="0" presId="urn:microsoft.com/office/officeart/2005/8/layout/chevron1"/>
    <dgm:cxn modelId="{8E10DEE0-7FE5-4756-9292-8A50163BD48C}" type="presParOf" srcId="{78D6BCE3-1F35-4460-BB2B-7668E8A87F9F}" destId="{385C3ADB-088C-46D0-8902-8677E85D9876}" srcOrd="5" destOrd="0" presId="urn:microsoft.com/office/officeart/2005/8/layout/chevron1"/>
    <dgm:cxn modelId="{9AAC6E8F-7CE5-44B7-BD54-0A48B827CABD}" type="presParOf" srcId="{78D6BCE3-1F35-4460-BB2B-7668E8A87F9F}" destId="{D7F55461-6C24-4DD7-A57D-B8275205E211}" srcOrd="6" destOrd="0" presId="urn:microsoft.com/office/officeart/2005/8/layout/chevron1"/>
    <dgm:cxn modelId="{3E968E22-251D-4CF7-B1EF-A3216CEC5519}" type="presParOf" srcId="{78D6BCE3-1F35-4460-BB2B-7668E8A87F9F}" destId="{7B876F46-7CF8-4325-A962-CA7EE4C5F766}" srcOrd="7" destOrd="0" presId="urn:microsoft.com/office/officeart/2005/8/layout/chevron1"/>
    <dgm:cxn modelId="{7C1B0C2F-DA9C-4B14-B909-AD1DF92DB817}" type="presParOf" srcId="{78D6BCE3-1F35-4460-BB2B-7668E8A87F9F}" destId="{E0379155-BA3C-4DDD-8FAD-CEC9290A2FB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0CEFFA-5C82-414A-9B64-54FF4351D94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F680F1-A75F-4BD0-A00A-4EE9D237D4B8}">
      <dgm:prSet phldrT="[Text]"/>
      <dgm:spPr/>
      <dgm:t>
        <a:bodyPr/>
        <a:lstStyle/>
        <a:p>
          <a:pPr rtl="1"/>
          <a:r>
            <a:rPr lang="fa-IR" dirty="0"/>
            <a:t>گره </a:t>
          </a:r>
          <a:r>
            <a:rPr lang="en-US" dirty="0"/>
            <a:t>SA</a:t>
          </a:r>
        </a:p>
      </dgm:t>
    </dgm:pt>
    <dgm:pt modelId="{C18400F5-D2BE-4059-AFCA-2B17F66FAD1C}" type="parTrans" cxnId="{00CAF5B3-E2AC-4FA7-844E-A4CCE8D64C00}">
      <dgm:prSet/>
      <dgm:spPr/>
      <dgm:t>
        <a:bodyPr/>
        <a:lstStyle/>
        <a:p>
          <a:endParaRPr lang="en-US"/>
        </a:p>
      </dgm:t>
    </dgm:pt>
    <dgm:pt modelId="{4E782364-D669-40D6-895F-008E44471439}" type="sibTrans" cxnId="{00CAF5B3-E2AC-4FA7-844E-A4CCE8D64C00}">
      <dgm:prSet/>
      <dgm:spPr/>
      <dgm:t>
        <a:bodyPr/>
        <a:lstStyle/>
        <a:p>
          <a:endParaRPr lang="en-US"/>
        </a:p>
      </dgm:t>
    </dgm:pt>
    <dgm:pt modelId="{6800ECED-FA98-47FE-B9E1-4DC6D4F13528}">
      <dgm:prSet phldrT="[Text]"/>
      <dgm:spPr/>
      <dgm:t>
        <a:bodyPr/>
        <a:lstStyle/>
        <a:p>
          <a:pPr rtl="1"/>
          <a:r>
            <a:rPr lang="fa-IR" dirty="0"/>
            <a:t>اتصال</a:t>
          </a:r>
          <a:r>
            <a:rPr lang="en-US" dirty="0"/>
            <a:t>AV</a:t>
          </a:r>
          <a:r>
            <a:rPr lang="fa-IR" dirty="0"/>
            <a:t>(کند کردن تکانه و ایجاد امکان پرشدن بطن ها)</a:t>
          </a:r>
          <a:endParaRPr lang="en-US" dirty="0"/>
        </a:p>
      </dgm:t>
    </dgm:pt>
    <dgm:pt modelId="{1107AB0F-8D91-4CAE-8145-9E2CF813F404}" type="parTrans" cxnId="{9F8FBCA5-0BF4-4A50-BB82-48005ED7196E}">
      <dgm:prSet/>
      <dgm:spPr/>
      <dgm:t>
        <a:bodyPr/>
        <a:lstStyle/>
        <a:p>
          <a:endParaRPr lang="en-US"/>
        </a:p>
      </dgm:t>
    </dgm:pt>
    <dgm:pt modelId="{8C2F4357-F1D1-4C0B-B206-9DE45B7C1579}" type="sibTrans" cxnId="{9F8FBCA5-0BF4-4A50-BB82-48005ED7196E}">
      <dgm:prSet/>
      <dgm:spPr/>
      <dgm:t>
        <a:bodyPr/>
        <a:lstStyle/>
        <a:p>
          <a:endParaRPr lang="en-US"/>
        </a:p>
      </dgm:t>
    </dgm:pt>
    <dgm:pt modelId="{29A661CC-AF57-4FBF-AF2E-D559A37A045F}">
      <dgm:prSet phldrT="[Text]"/>
      <dgm:spPr/>
      <dgm:t>
        <a:bodyPr/>
        <a:lstStyle/>
        <a:p>
          <a:pPr rtl="1"/>
          <a:r>
            <a:rPr lang="fa-IR" dirty="0"/>
            <a:t>گره </a:t>
          </a:r>
          <a:r>
            <a:rPr lang="en-US" dirty="0"/>
            <a:t>AV</a:t>
          </a:r>
        </a:p>
      </dgm:t>
    </dgm:pt>
    <dgm:pt modelId="{E0C6E1B4-C9CA-41E4-B6AA-E45BAB3F0A1D}" type="parTrans" cxnId="{EB2EC476-9A5E-4692-9FF4-91AAC5E00EB9}">
      <dgm:prSet/>
      <dgm:spPr/>
      <dgm:t>
        <a:bodyPr/>
        <a:lstStyle/>
        <a:p>
          <a:endParaRPr lang="en-US"/>
        </a:p>
      </dgm:t>
    </dgm:pt>
    <dgm:pt modelId="{9FEA5467-E8B9-484C-90F0-9C6CA680B133}" type="sibTrans" cxnId="{EB2EC476-9A5E-4692-9FF4-91AAC5E00EB9}">
      <dgm:prSet/>
      <dgm:spPr/>
      <dgm:t>
        <a:bodyPr/>
        <a:lstStyle/>
        <a:p>
          <a:endParaRPr lang="en-US"/>
        </a:p>
      </dgm:t>
    </dgm:pt>
    <dgm:pt modelId="{2DD9225F-ABA2-44BC-8A83-BAEE648E5057}">
      <dgm:prSet phldrT="[Text]"/>
      <dgm:spPr/>
      <dgm:t>
        <a:bodyPr/>
        <a:lstStyle/>
        <a:p>
          <a:r>
            <a:rPr lang="fa-IR" dirty="0"/>
            <a:t>نوار هیس</a:t>
          </a:r>
          <a:endParaRPr lang="en-US" dirty="0"/>
        </a:p>
      </dgm:t>
    </dgm:pt>
    <dgm:pt modelId="{75FEF5C5-9AD7-4BB0-9349-AA37C47EBA84}" type="parTrans" cxnId="{9CBFAA01-6D19-430E-8285-C7AD70B01D02}">
      <dgm:prSet/>
      <dgm:spPr/>
      <dgm:t>
        <a:bodyPr/>
        <a:lstStyle/>
        <a:p>
          <a:endParaRPr lang="en-US"/>
        </a:p>
      </dgm:t>
    </dgm:pt>
    <dgm:pt modelId="{49E96693-F560-483B-A47E-D43D7224D3DF}" type="sibTrans" cxnId="{9CBFAA01-6D19-430E-8285-C7AD70B01D02}">
      <dgm:prSet/>
      <dgm:spPr/>
      <dgm:t>
        <a:bodyPr/>
        <a:lstStyle/>
        <a:p>
          <a:endParaRPr lang="en-US"/>
        </a:p>
      </dgm:t>
    </dgm:pt>
    <dgm:pt modelId="{EC67D6E9-DCF4-4192-ACC2-EB159C7A0DFF}">
      <dgm:prSet phldrT="[Text]"/>
      <dgm:spPr/>
      <dgm:t>
        <a:bodyPr/>
        <a:lstStyle/>
        <a:p>
          <a:r>
            <a:rPr lang="fa-IR" dirty="0"/>
            <a:t>سیستم پورکنژ</a:t>
          </a:r>
          <a:endParaRPr lang="en-US" dirty="0"/>
        </a:p>
      </dgm:t>
    </dgm:pt>
    <dgm:pt modelId="{A32BD698-C8CA-4542-A66A-C3625D1F9798}" type="parTrans" cxnId="{3BE74654-6C30-4891-B3FC-37EF628A5502}">
      <dgm:prSet/>
      <dgm:spPr/>
      <dgm:t>
        <a:bodyPr/>
        <a:lstStyle/>
        <a:p>
          <a:endParaRPr lang="en-US"/>
        </a:p>
      </dgm:t>
    </dgm:pt>
    <dgm:pt modelId="{773F8D7D-E674-42D9-8354-F09DE07156F1}" type="sibTrans" cxnId="{3BE74654-6C30-4891-B3FC-37EF628A5502}">
      <dgm:prSet/>
      <dgm:spPr/>
      <dgm:t>
        <a:bodyPr/>
        <a:lstStyle/>
        <a:p>
          <a:endParaRPr lang="en-US"/>
        </a:p>
      </dgm:t>
    </dgm:pt>
    <dgm:pt modelId="{3BFCDDD9-6311-45F3-8D60-D18B83D1EBE8}" type="pres">
      <dgm:prSet presAssocID="{310CEFFA-5C82-414A-9B64-54FF4351D947}" presName="Name0" presStyleCnt="0">
        <dgm:presLayoutVars>
          <dgm:dir/>
          <dgm:resizeHandles/>
        </dgm:presLayoutVars>
      </dgm:prSet>
      <dgm:spPr/>
    </dgm:pt>
    <dgm:pt modelId="{2F88890E-5F13-42AD-908F-A51F41F7AA53}" type="pres">
      <dgm:prSet presAssocID="{CFF680F1-A75F-4BD0-A00A-4EE9D237D4B8}" presName="compNode" presStyleCnt="0"/>
      <dgm:spPr/>
    </dgm:pt>
    <dgm:pt modelId="{FBCADF10-CF15-4BF4-9D94-34A8E88C53BF}" type="pres">
      <dgm:prSet presAssocID="{CFF680F1-A75F-4BD0-A00A-4EE9D237D4B8}" presName="dummyConnPt" presStyleCnt="0"/>
      <dgm:spPr/>
    </dgm:pt>
    <dgm:pt modelId="{8AEC8265-A1EE-4BDB-B128-2546A7416EAF}" type="pres">
      <dgm:prSet presAssocID="{CFF680F1-A75F-4BD0-A00A-4EE9D237D4B8}" presName="node" presStyleLbl="node1" presStyleIdx="0" presStyleCnt="5">
        <dgm:presLayoutVars>
          <dgm:bulletEnabled val="1"/>
        </dgm:presLayoutVars>
      </dgm:prSet>
      <dgm:spPr/>
    </dgm:pt>
    <dgm:pt modelId="{4F0E4A82-F185-4ED5-A286-56EEE6EB87B3}" type="pres">
      <dgm:prSet presAssocID="{4E782364-D669-40D6-895F-008E44471439}" presName="sibTrans" presStyleLbl="bgSibTrans2D1" presStyleIdx="0" presStyleCnt="4"/>
      <dgm:spPr/>
    </dgm:pt>
    <dgm:pt modelId="{DF46D371-4506-446D-B796-69CD1CC964B0}" type="pres">
      <dgm:prSet presAssocID="{6800ECED-FA98-47FE-B9E1-4DC6D4F13528}" presName="compNode" presStyleCnt="0"/>
      <dgm:spPr/>
    </dgm:pt>
    <dgm:pt modelId="{BF0F33AC-B91C-41B0-9D05-899F1D2037A2}" type="pres">
      <dgm:prSet presAssocID="{6800ECED-FA98-47FE-B9E1-4DC6D4F13528}" presName="dummyConnPt" presStyleCnt="0"/>
      <dgm:spPr/>
    </dgm:pt>
    <dgm:pt modelId="{536BD44C-3CFF-484E-8CC6-FB3C9464CEE7}" type="pres">
      <dgm:prSet presAssocID="{6800ECED-FA98-47FE-B9E1-4DC6D4F13528}" presName="node" presStyleLbl="node1" presStyleIdx="1" presStyleCnt="5">
        <dgm:presLayoutVars>
          <dgm:bulletEnabled val="1"/>
        </dgm:presLayoutVars>
      </dgm:prSet>
      <dgm:spPr/>
    </dgm:pt>
    <dgm:pt modelId="{25E27869-624B-4A01-9CF3-A4F3199AA68A}" type="pres">
      <dgm:prSet presAssocID="{8C2F4357-F1D1-4C0B-B206-9DE45B7C1579}" presName="sibTrans" presStyleLbl="bgSibTrans2D1" presStyleIdx="1" presStyleCnt="4"/>
      <dgm:spPr/>
    </dgm:pt>
    <dgm:pt modelId="{E5FCC707-D397-40E0-B6E7-F3E0EEC647EE}" type="pres">
      <dgm:prSet presAssocID="{29A661CC-AF57-4FBF-AF2E-D559A37A045F}" presName="compNode" presStyleCnt="0"/>
      <dgm:spPr/>
    </dgm:pt>
    <dgm:pt modelId="{EA114E39-8B32-4108-903A-5EC4B3AFAE03}" type="pres">
      <dgm:prSet presAssocID="{29A661CC-AF57-4FBF-AF2E-D559A37A045F}" presName="dummyConnPt" presStyleCnt="0"/>
      <dgm:spPr/>
    </dgm:pt>
    <dgm:pt modelId="{9D798388-05CA-448E-B52A-727A244A27D0}" type="pres">
      <dgm:prSet presAssocID="{29A661CC-AF57-4FBF-AF2E-D559A37A045F}" presName="node" presStyleLbl="node1" presStyleIdx="2" presStyleCnt="5">
        <dgm:presLayoutVars>
          <dgm:bulletEnabled val="1"/>
        </dgm:presLayoutVars>
      </dgm:prSet>
      <dgm:spPr/>
    </dgm:pt>
    <dgm:pt modelId="{996B6457-FA23-4D64-888C-87A472F30F6C}" type="pres">
      <dgm:prSet presAssocID="{9FEA5467-E8B9-484C-90F0-9C6CA680B133}" presName="sibTrans" presStyleLbl="bgSibTrans2D1" presStyleIdx="2" presStyleCnt="4"/>
      <dgm:spPr/>
    </dgm:pt>
    <dgm:pt modelId="{12AABD03-13AA-4D54-9076-124185B389D1}" type="pres">
      <dgm:prSet presAssocID="{2DD9225F-ABA2-44BC-8A83-BAEE648E5057}" presName="compNode" presStyleCnt="0"/>
      <dgm:spPr/>
    </dgm:pt>
    <dgm:pt modelId="{BC135BB9-151F-4E09-B4F4-C25093F3B38B}" type="pres">
      <dgm:prSet presAssocID="{2DD9225F-ABA2-44BC-8A83-BAEE648E5057}" presName="dummyConnPt" presStyleCnt="0"/>
      <dgm:spPr/>
    </dgm:pt>
    <dgm:pt modelId="{A0A058D0-8922-46C9-995E-5B443258FB23}" type="pres">
      <dgm:prSet presAssocID="{2DD9225F-ABA2-44BC-8A83-BAEE648E5057}" presName="node" presStyleLbl="node1" presStyleIdx="3" presStyleCnt="5">
        <dgm:presLayoutVars>
          <dgm:bulletEnabled val="1"/>
        </dgm:presLayoutVars>
      </dgm:prSet>
      <dgm:spPr/>
    </dgm:pt>
    <dgm:pt modelId="{054368B4-15AA-4C33-B20A-8B528D541178}" type="pres">
      <dgm:prSet presAssocID="{49E96693-F560-483B-A47E-D43D7224D3DF}" presName="sibTrans" presStyleLbl="bgSibTrans2D1" presStyleIdx="3" presStyleCnt="4"/>
      <dgm:spPr/>
    </dgm:pt>
    <dgm:pt modelId="{4F160A7F-39B8-4C26-B01F-59F2093A214C}" type="pres">
      <dgm:prSet presAssocID="{EC67D6E9-DCF4-4192-ACC2-EB159C7A0DFF}" presName="compNode" presStyleCnt="0"/>
      <dgm:spPr/>
    </dgm:pt>
    <dgm:pt modelId="{C205EDB6-1459-4C31-984E-DBA0A78C5748}" type="pres">
      <dgm:prSet presAssocID="{EC67D6E9-DCF4-4192-ACC2-EB159C7A0DFF}" presName="dummyConnPt" presStyleCnt="0"/>
      <dgm:spPr/>
    </dgm:pt>
    <dgm:pt modelId="{40062213-6190-4B4A-95EC-B5E75A588D2A}" type="pres">
      <dgm:prSet presAssocID="{EC67D6E9-DCF4-4192-ACC2-EB159C7A0DFF}" presName="node" presStyleLbl="node1" presStyleIdx="4" presStyleCnt="5">
        <dgm:presLayoutVars>
          <dgm:bulletEnabled val="1"/>
        </dgm:presLayoutVars>
      </dgm:prSet>
      <dgm:spPr/>
    </dgm:pt>
  </dgm:ptLst>
  <dgm:cxnLst>
    <dgm:cxn modelId="{9CBFAA01-6D19-430E-8285-C7AD70B01D02}" srcId="{310CEFFA-5C82-414A-9B64-54FF4351D947}" destId="{2DD9225F-ABA2-44BC-8A83-BAEE648E5057}" srcOrd="3" destOrd="0" parTransId="{75FEF5C5-9AD7-4BB0-9349-AA37C47EBA84}" sibTransId="{49E96693-F560-483B-A47E-D43D7224D3DF}"/>
    <dgm:cxn modelId="{273F5D19-16DE-4338-B300-D653A3C0FEBC}" type="presOf" srcId="{CFF680F1-A75F-4BD0-A00A-4EE9D237D4B8}" destId="{8AEC8265-A1EE-4BDB-B128-2546A7416EAF}" srcOrd="0" destOrd="0" presId="urn:microsoft.com/office/officeart/2005/8/layout/bProcess4"/>
    <dgm:cxn modelId="{A5815321-7CF2-4D83-BE18-A1AC2A591E95}" type="presOf" srcId="{310CEFFA-5C82-414A-9B64-54FF4351D947}" destId="{3BFCDDD9-6311-45F3-8D60-D18B83D1EBE8}" srcOrd="0" destOrd="0" presId="urn:microsoft.com/office/officeart/2005/8/layout/bProcess4"/>
    <dgm:cxn modelId="{C8105329-049D-403B-8207-F1AE5904274C}" type="presOf" srcId="{9FEA5467-E8B9-484C-90F0-9C6CA680B133}" destId="{996B6457-FA23-4D64-888C-87A472F30F6C}" srcOrd="0" destOrd="0" presId="urn:microsoft.com/office/officeart/2005/8/layout/bProcess4"/>
    <dgm:cxn modelId="{BC8C8A46-55F2-4303-8149-3957CBDC3AE2}" type="presOf" srcId="{4E782364-D669-40D6-895F-008E44471439}" destId="{4F0E4A82-F185-4ED5-A286-56EEE6EB87B3}" srcOrd="0" destOrd="0" presId="urn:microsoft.com/office/officeart/2005/8/layout/bProcess4"/>
    <dgm:cxn modelId="{FD474D70-3F1D-405C-AB99-8E223CC8315C}" type="presOf" srcId="{2DD9225F-ABA2-44BC-8A83-BAEE648E5057}" destId="{A0A058D0-8922-46C9-995E-5B443258FB23}" srcOrd="0" destOrd="0" presId="urn:microsoft.com/office/officeart/2005/8/layout/bProcess4"/>
    <dgm:cxn modelId="{3BE74654-6C30-4891-B3FC-37EF628A5502}" srcId="{310CEFFA-5C82-414A-9B64-54FF4351D947}" destId="{EC67D6E9-DCF4-4192-ACC2-EB159C7A0DFF}" srcOrd="4" destOrd="0" parTransId="{A32BD698-C8CA-4542-A66A-C3625D1F9798}" sibTransId="{773F8D7D-E674-42D9-8354-F09DE07156F1}"/>
    <dgm:cxn modelId="{EB2EC476-9A5E-4692-9FF4-91AAC5E00EB9}" srcId="{310CEFFA-5C82-414A-9B64-54FF4351D947}" destId="{29A661CC-AF57-4FBF-AF2E-D559A37A045F}" srcOrd="2" destOrd="0" parTransId="{E0C6E1B4-C9CA-41E4-B6AA-E45BAB3F0A1D}" sibTransId="{9FEA5467-E8B9-484C-90F0-9C6CA680B133}"/>
    <dgm:cxn modelId="{0706427F-2B30-430D-B1E7-638E9BE9A354}" type="presOf" srcId="{8C2F4357-F1D1-4C0B-B206-9DE45B7C1579}" destId="{25E27869-624B-4A01-9CF3-A4F3199AA68A}" srcOrd="0" destOrd="0" presId="urn:microsoft.com/office/officeart/2005/8/layout/bProcess4"/>
    <dgm:cxn modelId="{0CE7FE8B-F6E2-483F-AEFC-5CF27DC071FA}" type="presOf" srcId="{EC67D6E9-DCF4-4192-ACC2-EB159C7A0DFF}" destId="{40062213-6190-4B4A-95EC-B5E75A588D2A}" srcOrd="0" destOrd="0" presId="urn:microsoft.com/office/officeart/2005/8/layout/bProcess4"/>
    <dgm:cxn modelId="{9F8FBCA5-0BF4-4A50-BB82-48005ED7196E}" srcId="{310CEFFA-5C82-414A-9B64-54FF4351D947}" destId="{6800ECED-FA98-47FE-B9E1-4DC6D4F13528}" srcOrd="1" destOrd="0" parTransId="{1107AB0F-8D91-4CAE-8145-9E2CF813F404}" sibTransId="{8C2F4357-F1D1-4C0B-B206-9DE45B7C1579}"/>
    <dgm:cxn modelId="{8704CAAD-E813-49AB-96B3-BDD7CD176A77}" type="presOf" srcId="{49E96693-F560-483B-A47E-D43D7224D3DF}" destId="{054368B4-15AA-4C33-B20A-8B528D541178}" srcOrd="0" destOrd="0" presId="urn:microsoft.com/office/officeart/2005/8/layout/bProcess4"/>
    <dgm:cxn modelId="{00CAF5B3-E2AC-4FA7-844E-A4CCE8D64C00}" srcId="{310CEFFA-5C82-414A-9B64-54FF4351D947}" destId="{CFF680F1-A75F-4BD0-A00A-4EE9D237D4B8}" srcOrd="0" destOrd="0" parTransId="{C18400F5-D2BE-4059-AFCA-2B17F66FAD1C}" sibTransId="{4E782364-D669-40D6-895F-008E44471439}"/>
    <dgm:cxn modelId="{7FAD72DC-FBAD-41A5-89B3-4D2A5A044F56}" type="presOf" srcId="{29A661CC-AF57-4FBF-AF2E-D559A37A045F}" destId="{9D798388-05CA-448E-B52A-727A244A27D0}" srcOrd="0" destOrd="0" presId="urn:microsoft.com/office/officeart/2005/8/layout/bProcess4"/>
    <dgm:cxn modelId="{6431FBFE-42EE-4D69-A4AA-446688775F7C}" type="presOf" srcId="{6800ECED-FA98-47FE-B9E1-4DC6D4F13528}" destId="{536BD44C-3CFF-484E-8CC6-FB3C9464CEE7}" srcOrd="0" destOrd="0" presId="urn:microsoft.com/office/officeart/2005/8/layout/bProcess4"/>
    <dgm:cxn modelId="{5AE12605-C874-4865-B065-A19560C0E4F5}" type="presParOf" srcId="{3BFCDDD9-6311-45F3-8D60-D18B83D1EBE8}" destId="{2F88890E-5F13-42AD-908F-A51F41F7AA53}" srcOrd="0" destOrd="0" presId="urn:microsoft.com/office/officeart/2005/8/layout/bProcess4"/>
    <dgm:cxn modelId="{6BEA3AE7-7C4B-4FC0-8A61-FBC4E60927D4}" type="presParOf" srcId="{2F88890E-5F13-42AD-908F-A51F41F7AA53}" destId="{FBCADF10-CF15-4BF4-9D94-34A8E88C53BF}" srcOrd="0" destOrd="0" presId="urn:microsoft.com/office/officeart/2005/8/layout/bProcess4"/>
    <dgm:cxn modelId="{FFD26E9D-5DC8-4551-862A-F0D52CA54111}" type="presParOf" srcId="{2F88890E-5F13-42AD-908F-A51F41F7AA53}" destId="{8AEC8265-A1EE-4BDB-B128-2546A7416EAF}" srcOrd="1" destOrd="0" presId="urn:microsoft.com/office/officeart/2005/8/layout/bProcess4"/>
    <dgm:cxn modelId="{BFE7BFC1-5D63-4257-A7F7-495ED2A2D25D}" type="presParOf" srcId="{3BFCDDD9-6311-45F3-8D60-D18B83D1EBE8}" destId="{4F0E4A82-F185-4ED5-A286-56EEE6EB87B3}" srcOrd="1" destOrd="0" presId="urn:microsoft.com/office/officeart/2005/8/layout/bProcess4"/>
    <dgm:cxn modelId="{AB8A6411-AB8B-4B59-AB5C-64A475E92000}" type="presParOf" srcId="{3BFCDDD9-6311-45F3-8D60-D18B83D1EBE8}" destId="{DF46D371-4506-446D-B796-69CD1CC964B0}" srcOrd="2" destOrd="0" presId="urn:microsoft.com/office/officeart/2005/8/layout/bProcess4"/>
    <dgm:cxn modelId="{D5B1A1E6-AD62-430B-A16A-1AA6573FD482}" type="presParOf" srcId="{DF46D371-4506-446D-B796-69CD1CC964B0}" destId="{BF0F33AC-B91C-41B0-9D05-899F1D2037A2}" srcOrd="0" destOrd="0" presId="urn:microsoft.com/office/officeart/2005/8/layout/bProcess4"/>
    <dgm:cxn modelId="{090D2576-E0EC-4174-BEF5-A4C385CF61AD}" type="presParOf" srcId="{DF46D371-4506-446D-B796-69CD1CC964B0}" destId="{536BD44C-3CFF-484E-8CC6-FB3C9464CEE7}" srcOrd="1" destOrd="0" presId="urn:microsoft.com/office/officeart/2005/8/layout/bProcess4"/>
    <dgm:cxn modelId="{F23EA75C-45D7-40EC-8E33-F63A60125FE9}" type="presParOf" srcId="{3BFCDDD9-6311-45F3-8D60-D18B83D1EBE8}" destId="{25E27869-624B-4A01-9CF3-A4F3199AA68A}" srcOrd="3" destOrd="0" presId="urn:microsoft.com/office/officeart/2005/8/layout/bProcess4"/>
    <dgm:cxn modelId="{1DDDC442-AF81-4204-AA91-4C9A5BE71CDA}" type="presParOf" srcId="{3BFCDDD9-6311-45F3-8D60-D18B83D1EBE8}" destId="{E5FCC707-D397-40E0-B6E7-F3E0EEC647EE}" srcOrd="4" destOrd="0" presId="urn:microsoft.com/office/officeart/2005/8/layout/bProcess4"/>
    <dgm:cxn modelId="{7618A64F-499B-40C1-B0C2-70BF93F2FC93}" type="presParOf" srcId="{E5FCC707-D397-40E0-B6E7-F3E0EEC647EE}" destId="{EA114E39-8B32-4108-903A-5EC4B3AFAE03}" srcOrd="0" destOrd="0" presId="urn:microsoft.com/office/officeart/2005/8/layout/bProcess4"/>
    <dgm:cxn modelId="{76A0CED2-9F8B-4783-BC27-65BEC64F6C05}" type="presParOf" srcId="{E5FCC707-D397-40E0-B6E7-F3E0EEC647EE}" destId="{9D798388-05CA-448E-B52A-727A244A27D0}" srcOrd="1" destOrd="0" presId="urn:microsoft.com/office/officeart/2005/8/layout/bProcess4"/>
    <dgm:cxn modelId="{CCD55B92-921E-4920-8460-507B77E700FB}" type="presParOf" srcId="{3BFCDDD9-6311-45F3-8D60-D18B83D1EBE8}" destId="{996B6457-FA23-4D64-888C-87A472F30F6C}" srcOrd="5" destOrd="0" presId="urn:microsoft.com/office/officeart/2005/8/layout/bProcess4"/>
    <dgm:cxn modelId="{FF950ECA-E552-4A89-A681-D3177564C9C3}" type="presParOf" srcId="{3BFCDDD9-6311-45F3-8D60-D18B83D1EBE8}" destId="{12AABD03-13AA-4D54-9076-124185B389D1}" srcOrd="6" destOrd="0" presId="urn:microsoft.com/office/officeart/2005/8/layout/bProcess4"/>
    <dgm:cxn modelId="{F38379E5-392F-40EF-A9DC-F65B602465DA}" type="presParOf" srcId="{12AABD03-13AA-4D54-9076-124185B389D1}" destId="{BC135BB9-151F-4E09-B4F4-C25093F3B38B}" srcOrd="0" destOrd="0" presId="urn:microsoft.com/office/officeart/2005/8/layout/bProcess4"/>
    <dgm:cxn modelId="{97C3E9F6-1290-4B92-8EF0-2B0B754C90FC}" type="presParOf" srcId="{12AABD03-13AA-4D54-9076-124185B389D1}" destId="{A0A058D0-8922-46C9-995E-5B443258FB23}" srcOrd="1" destOrd="0" presId="urn:microsoft.com/office/officeart/2005/8/layout/bProcess4"/>
    <dgm:cxn modelId="{F9F5C789-62C5-4AA0-B15F-A205A0EC4CE4}" type="presParOf" srcId="{3BFCDDD9-6311-45F3-8D60-D18B83D1EBE8}" destId="{054368B4-15AA-4C33-B20A-8B528D541178}" srcOrd="7" destOrd="0" presId="urn:microsoft.com/office/officeart/2005/8/layout/bProcess4"/>
    <dgm:cxn modelId="{0AD6478D-AF52-4CD3-8CBA-CD7A052522FF}" type="presParOf" srcId="{3BFCDDD9-6311-45F3-8D60-D18B83D1EBE8}" destId="{4F160A7F-39B8-4C26-B01F-59F2093A214C}" srcOrd="8" destOrd="0" presId="urn:microsoft.com/office/officeart/2005/8/layout/bProcess4"/>
    <dgm:cxn modelId="{2376E15F-BE10-4D4E-8524-B51818064651}" type="presParOf" srcId="{4F160A7F-39B8-4C26-B01F-59F2093A214C}" destId="{C205EDB6-1459-4C31-984E-DBA0A78C5748}" srcOrd="0" destOrd="0" presId="urn:microsoft.com/office/officeart/2005/8/layout/bProcess4"/>
    <dgm:cxn modelId="{F9AD5076-847A-4CAB-9997-622E5A26C7FC}" type="presParOf" srcId="{4F160A7F-39B8-4C26-B01F-59F2093A214C}" destId="{40062213-6190-4B4A-95EC-B5E75A588D2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E487CA-C676-4383-9AD4-D66D3F877C6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39B64F-10E5-4DFB-8756-5356D9683136}">
      <dgm:prSet phldrT="[Text]"/>
      <dgm:spPr/>
      <dgm:t>
        <a:bodyPr/>
        <a:lstStyle/>
        <a:p>
          <a:r>
            <a:rPr lang="en-US" dirty="0"/>
            <a:t>SAMPLE</a:t>
          </a:r>
        </a:p>
      </dgm:t>
    </dgm:pt>
    <dgm:pt modelId="{CAD476E9-8111-4BD0-85FC-F1AEE43BF566}" type="parTrans" cxnId="{B8824096-8BAF-4D6E-AB38-93C75878C1EA}">
      <dgm:prSet/>
      <dgm:spPr/>
      <dgm:t>
        <a:bodyPr/>
        <a:lstStyle/>
        <a:p>
          <a:endParaRPr lang="en-US"/>
        </a:p>
      </dgm:t>
    </dgm:pt>
    <dgm:pt modelId="{4145532B-C859-4391-B633-1A75E73BE52A}" type="sibTrans" cxnId="{B8824096-8BAF-4D6E-AB38-93C75878C1EA}">
      <dgm:prSet/>
      <dgm:spPr/>
      <dgm:t>
        <a:bodyPr/>
        <a:lstStyle/>
        <a:p>
          <a:endParaRPr lang="en-US"/>
        </a:p>
      </dgm:t>
    </dgm:pt>
    <dgm:pt modelId="{FA824398-26A0-4DDD-A6EF-439B4C9E453A}">
      <dgm:prSet phldrT="[Text]"/>
      <dgm:spPr/>
      <dgm:t>
        <a:bodyPr/>
        <a:lstStyle/>
        <a:p>
          <a:r>
            <a:rPr lang="en-US" dirty="0"/>
            <a:t>SIGN &amp; SYMPTOM</a:t>
          </a:r>
        </a:p>
      </dgm:t>
    </dgm:pt>
    <dgm:pt modelId="{D7D86521-CF79-4A45-8760-D2B9E32F9ECD}" type="parTrans" cxnId="{1709E3D1-AEB3-4B82-845F-7A75D49008F4}">
      <dgm:prSet/>
      <dgm:spPr/>
      <dgm:t>
        <a:bodyPr/>
        <a:lstStyle/>
        <a:p>
          <a:endParaRPr lang="en-US"/>
        </a:p>
      </dgm:t>
    </dgm:pt>
    <dgm:pt modelId="{1625A070-E94E-46AB-9DE3-D6B17254F34B}" type="sibTrans" cxnId="{1709E3D1-AEB3-4B82-845F-7A75D49008F4}">
      <dgm:prSet/>
      <dgm:spPr/>
      <dgm:t>
        <a:bodyPr/>
        <a:lstStyle/>
        <a:p>
          <a:endParaRPr lang="en-US"/>
        </a:p>
      </dgm:t>
    </dgm:pt>
    <dgm:pt modelId="{8850E6D1-F33D-49AA-8A49-17F0951A26C1}">
      <dgm:prSet phldrT="[Text]"/>
      <dgm:spPr/>
      <dgm:t>
        <a:bodyPr/>
        <a:lstStyle/>
        <a:p>
          <a:r>
            <a:rPr lang="en-US" dirty="0"/>
            <a:t>ALLERGY</a:t>
          </a:r>
        </a:p>
      </dgm:t>
    </dgm:pt>
    <dgm:pt modelId="{B2905D58-0F94-44A7-869F-8F5C603EA225}" type="parTrans" cxnId="{661C3D54-7BDF-4762-8B07-6D696CE8BFA1}">
      <dgm:prSet/>
      <dgm:spPr/>
      <dgm:t>
        <a:bodyPr/>
        <a:lstStyle/>
        <a:p>
          <a:endParaRPr lang="en-US"/>
        </a:p>
      </dgm:t>
    </dgm:pt>
    <dgm:pt modelId="{5413EDD9-ECE3-45EA-B16A-DF6232EA1D38}" type="sibTrans" cxnId="{661C3D54-7BDF-4762-8B07-6D696CE8BFA1}">
      <dgm:prSet/>
      <dgm:spPr/>
      <dgm:t>
        <a:bodyPr/>
        <a:lstStyle/>
        <a:p>
          <a:endParaRPr lang="en-US"/>
        </a:p>
      </dgm:t>
    </dgm:pt>
    <dgm:pt modelId="{770CEBA9-CCC3-4BAB-ABC3-5EDFD4523F37}">
      <dgm:prSet phldrT="[Text]"/>
      <dgm:spPr/>
      <dgm:t>
        <a:bodyPr/>
        <a:lstStyle/>
        <a:p>
          <a:r>
            <a:rPr lang="en-US" dirty="0"/>
            <a:t>MEDICATION</a:t>
          </a:r>
        </a:p>
      </dgm:t>
    </dgm:pt>
    <dgm:pt modelId="{3905DEAC-6A14-451C-A4A9-8B27AB4AC5AE}" type="parTrans" cxnId="{CE9BC0FB-B44D-4591-B7AF-AF603F2AF6EC}">
      <dgm:prSet/>
      <dgm:spPr/>
      <dgm:t>
        <a:bodyPr/>
        <a:lstStyle/>
        <a:p>
          <a:endParaRPr lang="en-US"/>
        </a:p>
      </dgm:t>
    </dgm:pt>
    <dgm:pt modelId="{49BB39F2-4EC1-4A57-B866-56F4A9621103}" type="sibTrans" cxnId="{CE9BC0FB-B44D-4591-B7AF-AF603F2AF6EC}">
      <dgm:prSet/>
      <dgm:spPr/>
      <dgm:t>
        <a:bodyPr/>
        <a:lstStyle/>
        <a:p>
          <a:endParaRPr lang="en-US"/>
        </a:p>
      </dgm:t>
    </dgm:pt>
    <dgm:pt modelId="{AE286DDF-4E1E-4213-A484-B7842F6A0521}">
      <dgm:prSet phldrT="[Text]"/>
      <dgm:spPr/>
      <dgm:t>
        <a:bodyPr/>
        <a:lstStyle/>
        <a:p>
          <a:r>
            <a:rPr lang="en-US" dirty="0"/>
            <a:t>PAST MEDICAL HISTORY</a:t>
          </a:r>
        </a:p>
      </dgm:t>
    </dgm:pt>
    <dgm:pt modelId="{1BB2358E-0FCB-47F5-B5BF-BD5E7565E6C3}" type="parTrans" cxnId="{B08DB9DF-E970-4CE4-BBBC-B494B0EDFC8F}">
      <dgm:prSet/>
      <dgm:spPr/>
      <dgm:t>
        <a:bodyPr/>
        <a:lstStyle/>
        <a:p>
          <a:endParaRPr lang="en-US"/>
        </a:p>
      </dgm:t>
    </dgm:pt>
    <dgm:pt modelId="{756F73A4-532E-4B7D-8B1A-797EE308D25E}" type="sibTrans" cxnId="{B08DB9DF-E970-4CE4-BBBC-B494B0EDFC8F}">
      <dgm:prSet/>
      <dgm:spPr/>
      <dgm:t>
        <a:bodyPr/>
        <a:lstStyle/>
        <a:p>
          <a:endParaRPr lang="en-US"/>
        </a:p>
      </dgm:t>
    </dgm:pt>
    <dgm:pt modelId="{D624E669-34E8-4875-B549-ADDE8FA28F3B}">
      <dgm:prSet phldrT="[Text]"/>
      <dgm:spPr/>
      <dgm:t>
        <a:bodyPr/>
        <a:lstStyle/>
        <a:p>
          <a:r>
            <a:rPr lang="en-US" dirty="0"/>
            <a:t>LAST ORAL INTAKE</a:t>
          </a:r>
        </a:p>
      </dgm:t>
    </dgm:pt>
    <dgm:pt modelId="{6987B66D-59D6-4912-981C-30A3E7D0AE4A}" type="parTrans" cxnId="{274610DE-3FAC-4CA7-8DFB-EA5E4AB347B5}">
      <dgm:prSet/>
      <dgm:spPr/>
      <dgm:t>
        <a:bodyPr/>
        <a:lstStyle/>
        <a:p>
          <a:endParaRPr lang="en-US"/>
        </a:p>
      </dgm:t>
    </dgm:pt>
    <dgm:pt modelId="{1AE531FA-B9A9-4D92-A416-B11AA5BF6C0F}" type="sibTrans" cxnId="{274610DE-3FAC-4CA7-8DFB-EA5E4AB347B5}">
      <dgm:prSet/>
      <dgm:spPr/>
      <dgm:t>
        <a:bodyPr/>
        <a:lstStyle/>
        <a:p>
          <a:endParaRPr lang="en-US"/>
        </a:p>
      </dgm:t>
    </dgm:pt>
    <dgm:pt modelId="{8223B10C-9DF5-462E-A3A4-7C6CFCCCFD88}">
      <dgm:prSet phldrT="[Text]"/>
      <dgm:spPr/>
      <dgm:t>
        <a:bodyPr/>
        <a:lstStyle/>
        <a:p>
          <a:r>
            <a:rPr lang="en-US" dirty="0"/>
            <a:t>EVENT</a:t>
          </a:r>
        </a:p>
      </dgm:t>
    </dgm:pt>
    <dgm:pt modelId="{190ED242-C40E-4C70-8ACB-DE6C833DE974}" type="parTrans" cxnId="{4ADE0B69-2478-4450-96E2-201EFA8721D5}">
      <dgm:prSet/>
      <dgm:spPr/>
      <dgm:t>
        <a:bodyPr/>
        <a:lstStyle/>
        <a:p>
          <a:endParaRPr lang="en-US"/>
        </a:p>
      </dgm:t>
    </dgm:pt>
    <dgm:pt modelId="{A43CC8A0-4E25-4FAC-B98F-66EA053F4516}" type="sibTrans" cxnId="{4ADE0B69-2478-4450-96E2-201EFA8721D5}">
      <dgm:prSet/>
      <dgm:spPr/>
      <dgm:t>
        <a:bodyPr/>
        <a:lstStyle/>
        <a:p>
          <a:endParaRPr lang="en-US"/>
        </a:p>
      </dgm:t>
    </dgm:pt>
    <dgm:pt modelId="{3D130432-A130-4E16-8353-4B16E26F3876}" type="pres">
      <dgm:prSet presAssocID="{BDE487CA-C676-4383-9AD4-D66D3F877C6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8C30B27-5E7B-4097-9CAA-7249653BF146}" type="pres">
      <dgm:prSet presAssocID="{9F39B64F-10E5-4DFB-8756-5356D9683136}" presName="centerShape" presStyleLbl="node0" presStyleIdx="0" presStyleCnt="1"/>
      <dgm:spPr/>
    </dgm:pt>
    <dgm:pt modelId="{0405C97C-6EAB-45B1-846B-C5C7E6615177}" type="pres">
      <dgm:prSet presAssocID="{D7D86521-CF79-4A45-8760-D2B9E32F9ECD}" presName="parTrans" presStyleLbl="sibTrans2D1" presStyleIdx="0" presStyleCnt="6"/>
      <dgm:spPr/>
    </dgm:pt>
    <dgm:pt modelId="{AEAC1B6E-6CCB-4519-B528-511C10A21ED3}" type="pres">
      <dgm:prSet presAssocID="{D7D86521-CF79-4A45-8760-D2B9E32F9ECD}" presName="connectorText" presStyleLbl="sibTrans2D1" presStyleIdx="0" presStyleCnt="6"/>
      <dgm:spPr/>
    </dgm:pt>
    <dgm:pt modelId="{8EBD0304-DB74-4772-AAA8-51BAE96CC982}" type="pres">
      <dgm:prSet presAssocID="{FA824398-26A0-4DDD-A6EF-439B4C9E453A}" presName="node" presStyleLbl="node1" presStyleIdx="0" presStyleCnt="6">
        <dgm:presLayoutVars>
          <dgm:bulletEnabled val="1"/>
        </dgm:presLayoutVars>
      </dgm:prSet>
      <dgm:spPr/>
    </dgm:pt>
    <dgm:pt modelId="{C70D54A8-A562-455E-BDCA-C8812CF084EB}" type="pres">
      <dgm:prSet presAssocID="{B2905D58-0F94-44A7-869F-8F5C603EA225}" presName="parTrans" presStyleLbl="sibTrans2D1" presStyleIdx="1" presStyleCnt="6"/>
      <dgm:spPr/>
    </dgm:pt>
    <dgm:pt modelId="{A6A07A94-D8F0-450B-8387-D167DB27ADF6}" type="pres">
      <dgm:prSet presAssocID="{B2905D58-0F94-44A7-869F-8F5C603EA225}" presName="connectorText" presStyleLbl="sibTrans2D1" presStyleIdx="1" presStyleCnt="6"/>
      <dgm:spPr/>
    </dgm:pt>
    <dgm:pt modelId="{F54F5A71-3E7D-4AD1-9E26-5186605B8559}" type="pres">
      <dgm:prSet presAssocID="{8850E6D1-F33D-49AA-8A49-17F0951A26C1}" presName="node" presStyleLbl="node1" presStyleIdx="1" presStyleCnt="6">
        <dgm:presLayoutVars>
          <dgm:bulletEnabled val="1"/>
        </dgm:presLayoutVars>
      </dgm:prSet>
      <dgm:spPr/>
    </dgm:pt>
    <dgm:pt modelId="{D4F7F64C-FD99-4826-833C-0E1D47D5AEC7}" type="pres">
      <dgm:prSet presAssocID="{3905DEAC-6A14-451C-A4A9-8B27AB4AC5AE}" presName="parTrans" presStyleLbl="sibTrans2D1" presStyleIdx="2" presStyleCnt="6"/>
      <dgm:spPr/>
    </dgm:pt>
    <dgm:pt modelId="{12241D69-6751-47C7-A0FF-E0CBB57A053D}" type="pres">
      <dgm:prSet presAssocID="{3905DEAC-6A14-451C-A4A9-8B27AB4AC5AE}" presName="connectorText" presStyleLbl="sibTrans2D1" presStyleIdx="2" presStyleCnt="6"/>
      <dgm:spPr/>
    </dgm:pt>
    <dgm:pt modelId="{EFE2952B-B8E1-445C-A353-6288CCC3D8CF}" type="pres">
      <dgm:prSet presAssocID="{770CEBA9-CCC3-4BAB-ABC3-5EDFD4523F37}" presName="node" presStyleLbl="node1" presStyleIdx="2" presStyleCnt="6">
        <dgm:presLayoutVars>
          <dgm:bulletEnabled val="1"/>
        </dgm:presLayoutVars>
      </dgm:prSet>
      <dgm:spPr/>
    </dgm:pt>
    <dgm:pt modelId="{75D3435D-A966-476E-9A7B-C21F9E10CC0B}" type="pres">
      <dgm:prSet presAssocID="{1BB2358E-0FCB-47F5-B5BF-BD5E7565E6C3}" presName="parTrans" presStyleLbl="sibTrans2D1" presStyleIdx="3" presStyleCnt="6"/>
      <dgm:spPr/>
    </dgm:pt>
    <dgm:pt modelId="{BC7DE2B8-06BE-4098-B39A-344B3E7FB2BE}" type="pres">
      <dgm:prSet presAssocID="{1BB2358E-0FCB-47F5-B5BF-BD5E7565E6C3}" presName="connectorText" presStyleLbl="sibTrans2D1" presStyleIdx="3" presStyleCnt="6"/>
      <dgm:spPr/>
    </dgm:pt>
    <dgm:pt modelId="{FFE6977F-73EC-4C30-B1F6-CC150588EC00}" type="pres">
      <dgm:prSet presAssocID="{AE286DDF-4E1E-4213-A484-B7842F6A0521}" presName="node" presStyleLbl="node1" presStyleIdx="3" presStyleCnt="6">
        <dgm:presLayoutVars>
          <dgm:bulletEnabled val="1"/>
        </dgm:presLayoutVars>
      </dgm:prSet>
      <dgm:spPr/>
    </dgm:pt>
    <dgm:pt modelId="{EDAF5A15-0064-4F36-BD1B-CC5E0A4C5AB5}" type="pres">
      <dgm:prSet presAssocID="{6987B66D-59D6-4912-981C-30A3E7D0AE4A}" presName="parTrans" presStyleLbl="sibTrans2D1" presStyleIdx="4" presStyleCnt="6"/>
      <dgm:spPr/>
    </dgm:pt>
    <dgm:pt modelId="{ED03CE6B-7330-4CE3-9838-60CC53995FB8}" type="pres">
      <dgm:prSet presAssocID="{6987B66D-59D6-4912-981C-30A3E7D0AE4A}" presName="connectorText" presStyleLbl="sibTrans2D1" presStyleIdx="4" presStyleCnt="6"/>
      <dgm:spPr/>
    </dgm:pt>
    <dgm:pt modelId="{94C1FB6D-CB15-4C7E-9FB9-F02DDD2A0D16}" type="pres">
      <dgm:prSet presAssocID="{D624E669-34E8-4875-B549-ADDE8FA28F3B}" presName="node" presStyleLbl="node1" presStyleIdx="4" presStyleCnt="6">
        <dgm:presLayoutVars>
          <dgm:bulletEnabled val="1"/>
        </dgm:presLayoutVars>
      </dgm:prSet>
      <dgm:spPr/>
    </dgm:pt>
    <dgm:pt modelId="{B2F122BE-83EF-4B87-A77C-C92E106616DD}" type="pres">
      <dgm:prSet presAssocID="{190ED242-C40E-4C70-8ACB-DE6C833DE974}" presName="parTrans" presStyleLbl="sibTrans2D1" presStyleIdx="5" presStyleCnt="6"/>
      <dgm:spPr/>
    </dgm:pt>
    <dgm:pt modelId="{66E41C2B-D9D8-4D8A-86E7-AA352C37DDE7}" type="pres">
      <dgm:prSet presAssocID="{190ED242-C40E-4C70-8ACB-DE6C833DE974}" presName="connectorText" presStyleLbl="sibTrans2D1" presStyleIdx="5" presStyleCnt="6"/>
      <dgm:spPr/>
    </dgm:pt>
    <dgm:pt modelId="{902E4F08-6590-47D8-BAC4-797583AA58ED}" type="pres">
      <dgm:prSet presAssocID="{8223B10C-9DF5-462E-A3A4-7C6CFCCCFD88}" presName="node" presStyleLbl="node1" presStyleIdx="5" presStyleCnt="6">
        <dgm:presLayoutVars>
          <dgm:bulletEnabled val="1"/>
        </dgm:presLayoutVars>
      </dgm:prSet>
      <dgm:spPr/>
    </dgm:pt>
  </dgm:ptLst>
  <dgm:cxnLst>
    <dgm:cxn modelId="{51B02D17-69C8-460F-B76B-7115DF8D56D2}" type="presOf" srcId="{B2905D58-0F94-44A7-869F-8F5C603EA225}" destId="{A6A07A94-D8F0-450B-8387-D167DB27ADF6}" srcOrd="1" destOrd="0" presId="urn:microsoft.com/office/officeart/2005/8/layout/radial5"/>
    <dgm:cxn modelId="{CD5B3D31-BCF3-42E2-90D7-6573E773D8DE}" type="presOf" srcId="{BDE487CA-C676-4383-9AD4-D66D3F877C6C}" destId="{3D130432-A130-4E16-8353-4B16E26F3876}" srcOrd="0" destOrd="0" presId="urn:microsoft.com/office/officeart/2005/8/layout/radial5"/>
    <dgm:cxn modelId="{B60E3532-ED3F-4E22-B09C-4C6157B1F870}" type="presOf" srcId="{8223B10C-9DF5-462E-A3A4-7C6CFCCCFD88}" destId="{902E4F08-6590-47D8-BAC4-797583AA58ED}" srcOrd="0" destOrd="0" presId="urn:microsoft.com/office/officeart/2005/8/layout/radial5"/>
    <dgm:cxn modelId="{83FB3C5D-B92F-4EC1-8B7E-70FD30B1E4D0}" type="presOf" srcId="{B2905D58-0F94-44A7-869F-8F5C603EA225}" destId="{C70D54A8-A562-455E-BDCA-C8812CF084EB}" srcOrd="0" destOrd="0" presId="urn:microsoft.com/office/officeart/2005/8/layout/radial5"/>
    <dgm:cxn modelId="{06934D5D-ACA4-494E-A489-0EBFF0621A73}" type="presOf" srcId="{8850E6D1-F33D-49AA-8A49-17F0951A26C1}" destId="{F54F5A71-3E7D-4AD1-9E26-5186605B8559}" srcOrd="0" destOrd="0" presId="urn:microsoft.com/office/officeart/2005/8/layout/radial5"/>
    <dgm:cxn modelId="{4ADE0B69-2478-4450-96E2-201EFA8721D5}" srcId="{9F39B64F-10E5-4DFB-8756-5356D9683136}" destId="{8223B10C-9DF5-462E-A3A4-7C6CFCCCFD88}" srcOrd="5" destOrd="0" parTransId="{190ED242-C40E-4C70-8ACB-DE6C833DE974}" sibTransId="{A43CC8A0-4E25-4FAC-B98F-66EA053F4516}"/>
    <dgm:cxn modelId="{661C3D54-7BDF-4762-8B07-6D696CE8BFA1}" srcId="{9F39B64F-10E5-4DFB-8756-5356D9683136}" destId="{8850E6D1-F33D-49AA-8A49-17F0951A26C1}" srcOrd="1" destOrd="0" parTransId="{B2905D58-0F94-44A7-869F-8F5C603EA225}" sibTransId="{5413EDD9-ECE3-45EA-B16A-DF6232EA1D38}"/>
    <dgm:cxn modelId="{350F887B-BF11-47DC-903F-CF232A679785}" type="presOf" srcId="{3905DEAC-6A14-451C-A4A9-8B27AB4AC5AE}" destId="{12241D69-6751-47C7-A0FF-E0CBB57A053D}" srcOrd="1" destOrd="0" presId="urn:microsoft.com/office/officeart/2005/8/layout/radial5"/>
    <dgm:cxn modelId="{84F8A57B-09AB-412D-8E08-630909389737}" type="presOf" srcId="{D7D86521-CF79-4A45-8760-D2B9E32F9ECD}" destId="{0405C97C-6EAB-45B1-846B-C5C7E6615177}" srcOrd="0" destOrd="0" presId="urn:microsoft.com/office/officeart/2005/8/layout/radial5"/>
    <dgm:cxn modelId="{1FA6E97D-F463-4D45-8FF1-35294F3DF4E3}" type="presOf" srcId="{FA824398-26A0-4DDD-A6EF-439B4C9E453A}" destId="{8EBD0304-DB74-4772-AAA8-51BAE96CC982}" srcOrd="0" destOrd="0" presId="urn:microsoft.com/office/officeart/2005/8/layout/radial5"/>
    <dgm:cxn modelId="{A11CE590-D3CC-42C3-991D-5D0BAD0CF2BD}" type="presOf" srcId="{1BB2358E-0FCB-47F5-B5BF-BD5E7565E6C3}" destId="{BC7DE2B8-06BE-4098-B39A-344B3E7FB2BE}" srcOrd="1" destOrd="0" presId="urn:microsoft.com/office/officeart/2005/8/layout/radial5"/>
    <dgm:cxn modelId="{BAA6DA92-6BD5-4FF5-806A-F1FE061EC717}" type="presOf" srcId="{190ED242-C40E-4C70-8ACB-DE6C833DE974}" destId="{B2F122BE-83EF-4B87-A77C-C92E106616DD}" srcOrd="0" destOrd="0" presId="urn:microsoft.com/office/officeart/2005/8/layout/radial5"/>
    <dgm:cxn modelId="{B8824096-8BAF-4D6E-AB38-93C75878C1EA}" srcId="{BDE487CA-C676-4383-9AD4-D66D3F877C6C}" destId="{9F39B64F-10E5-4DFB-8756-5356D9683136}" srcOrd="0" destOrd="0" parTransId="{CAD476E9-8111-4BD0-85FC-F1AEE43BF566}" sibTransId="{4145532B-C859-4391-B633-1A75E73BE52A}"/>
    <dgm:cxn modelId="{B5A7E0A9-1ACE-4D40-9A67-76618AA85BA7}" type="presOf" srcId="{AE286DDF-4E1E-4213-A484-B7842F6A0521}" destId="{FFE6977F-73EC-4C30-B1F6-CC150588EC00}" srcOrd="0" destOrd="0" presId="urn:microsoft.com/office/officeart/2005/8/layout/radial5"/>
    <dgm:cxn modelId="{D16679AF-2006-4DE5-BB28-76A9EC49BC45}" type="presOf" srcId="{6987B66D-59D6-4912-981C-30A3E7D0AE4A}" destId="{ED03CE6B-7330-4CE3-9838-60CC53995FB8}" srcOrd="1" destOrd="0" presId="urn:microsoft.com/office/officeart/2005/8/layout/radial5"/>
    <dgm:cxn modelId="{2320A0B3-097D-4EB3-BEFE-4121C0EE66D3}" type="presOf" srcId="{770CEBA9-CCC3-4BAB-ABC3-5EDFD4523F37}" destId="{EFE2952B-B8E1-445C-A353-6288CCC3D8CF}" srcOrd="0" destOrd="0" presId="urn:microsoft.com/office/officeart/2005/8/layout/radial5"/>
    <dgm:cxn modelId="{0673BFB4-5E1E-4CA5-8533-809A5784300D}" type="presOf" srcId="{D7D86521-CF79-4A45-8760-D2B9E32F9ECD}" destId="{AEAC1B6E-6CCB-4519-B528-511C10A21ED3}" srcOrd="1" destOrd="0" presId="urn:microsoft.com/office/officeart/2005/8/layout/radial5"/>
    <dgm:cxn modelId="{CA709ABA-37DD-4170-AA87-70E21A150CD3}" type="presOf" srcId="{1BB2358E-0FCB-47F5-B5BF-BD5E7565E6C3}" destId="{75D3435D-A966-476E-9A7B-C21F9E10CC0B}" srcOrd="0" destOrd="0" presId="urn:microsoft.com/office/officeart/2005/8/layout/radial5"/>
    <dgm:cxn modelId="{6C113FBD-A334-4909-869A-4D812D573000}" type="presOf" srcId="{3905DEAC-6A14-451C-A4A9-8B27AB4AC5AE}" destId="{D4F7F64C-FD99-4826-833C-0E1D47D5AEC7}" srcOrd="0" destOrd="0" presId="urn:microsoft.com/office/officeart/2005/8/layout/radial5"/>
    <dgm:cxn modelId="{BC1CD3CB-001F-4290-A18E-8F5612D3C857}" type="presOf" srcId="{6987B66D-59D6-4912-981C-30A3E7D0AE4A}" destId="{EDAF5A15-0064-4F36-BD1B-CC5E0A4C5AB5}" srcOrd="0" destOrd="0" presId="urn:microsoft.com/office/officeart/2005/8/layout/radial5"/>
    <dgm:cxn modelId="{1709E3D1-AEB3-4B82-845F-7A75D49008F4}" srcId="{9F39B64F-10E5-4DFB-8756-5356D9683136}" destId="{FA824398-26A0-4DDD-A6EF-439B4C9E453A}" srcOrd="0" destOrd="0" parTransId="{D7D86521-CF79-4A45-8760-D2B9E32F9ECD}" sibTransId="{1625A070-E94E-46AB-9DE3-D6B17254F34B}"/>
    <dgm:cxn modelId="{8F546BDB-5DE5-4F5F-83A2-3ED4EC5D9DC8}" type="presOf" srcId="{D624E669-34E8-4875-B549-ADDE8FA28F3B}" destId="{94C1FB6D-CB15-4C7E-9FB9-F02DDD2A0D16}" srcOrd="0" destOrd="0" presId="urn:microsoft.com/office/officeart/2005/8/layout/radial5"/>
    <dgm:cxn modelId="{274610DE-3FAC-4CA7-8DFB-EA5E4AB347B5}" srcId="{9F39B64F-10E5-4DFB-8756-5356D9683136}" destId="{D624E669-34E8-4875-B549-ADDE8FA28F3B}" srcOrd="4" destOrd="0" parTransId="{6987B66D-59D6-4912-981C-30A3E7D0AE4A}" sibTransId="{1AE531FA-B9A9-4D92-A416-B11AA5BF6C0F}"/>
    <dgm:cxn modelId="{B08DB9DF-E970-4CE4-BBBC-B494B0EDFC8F}" srcId="{9F39B64F-10E5-4DFB-8756-5356D9683136}" destId="{AE286DDF-4E1E-4213-A484-B7842F6A0521}" srcOrd="3" destOrd="0" parTransId="{1BB2358E-0FCB-47F5-B5BF-BD5E7565E6C3}" sibTransId="{756F73A4-532E-4B7D-8B1A-797EE308D25E}"/>
    <dgm:cxn modelId="{5B55F5E8-C58C-4C60-A123-F920C5E74466}" type="presOf" srcId="{190ED242-C40E-4C70-8ACB-DE6C833DE974}" destId="{66E41C2B-D9D8-4D8A-86E7-AA352C37DDE7}" srcOrd="1" destOrd="0" presId="urn:microsoft.com/office/officeart/2005/8/layout/radial5"/>
    <dgm:cxn modelId="{CE9BC0FB-B44D-4591-B7AF-AF603F2AF6EC}" srcId="{9F39B64F-10E5-4DFB-8756-5356D9683136}" destId="{770CEBA9-CCC3-4BAB-ABC3-5EDFD4523F37}" srcOrd="2" destOrd="0" parTransId="{3905DEAC-6A14-451C-A4A9-8B27AB4AC5AE}" sibTransId="{49BB39F2-4EC1-4A57-B866-56F4A9621103}"/>
    <dgm:cxn modelId="{462AF9FC-2724-4AA3-A9F2-83E723026443}" type="presOf" srcId="{9F39B64F-10E5-4DFB-8756-5356D9683136}" destId="{D8C30B27-5E7B-4097-9CAA-7249653BF146}" srcOrd="0" destOrd="0" presId="urn:microsoft.com/office/officeart/2005/8/layout/radial5"/>
    <dgm:cxn modelId="{B23E02A1-7A4B-4C56-8C05-4DECEFA6BC5A}" type="presParOf" srcId="{3D130432-A130-4E16-8353-4B16E26F3876}" destId="{D8C30B27-5E7B-4097-9CAA-7249653BF146}" srcOrd="0" destOrd="0" presId="urn:microsoft.com/office/officeart/2005/8/layout/radial5"/>
    <dgm:cxn modelId="{826E61B4-8CF7-4661-AED2-A65167285F4A}" type="presParOf" srcId="{3D130432-A130-4E16-8353-4B16E26F3876}" destId="{0405C97C-6EAB-45B1-846B-C5C7E6615177}" srcOrd="1" destOrd="0" presId="urn:microsoft.com/office/officeart/2005/8/layout/radial5"/>
    <dgm:cxn modelId="{01C23DB7-2914-4D5C-A3AE-E04F1404CB3B}" type="presParOf" srcId="{0405C97C-6EAB-45B1-846B-C5C7E6615177}" destId="{AEAC1B6E-6CCB-4519-B528-511C10A21ED3}" srcOrd="0" destOrd="0" presId="urn:microsoft.com/office/officeart/2005/8/layout/radial5"/>
    <dgm:cxn modelId="{581386A4-0777-43B9-A26D-524E5932BA7D}" type="presParOf" srcId="{3D130432-A130-4E16-8353-4B16E26F3876}" destId="{8EBD0304-DB74-4772-AAA8-51BAE96CC982}" srcOrd="2" destOrd="0" presId="urn:microsoft.com/office/officeart/2005/8/layout/radial5"/>
    <dgm:cxn modelId="{EFD0763F-EFB7-44A7-A829-56304C6F3C3E}" type="presParOf" srcId="{3D130432-A130-4E16-8353-4B16E26F3876}" destId="{C70D54A8-A562-455E-BDCA-C8812CF084EB}" srcOrd="3" destOrd="0" presId="urn:microsoft.com/office/officeart/2005/8/layout/radial5"/>
    <dgm:cxn modelId="{5818BAB3-B2D3-4269-8CD5-3CC715AB21BB}" type="presParOf" srcId="{C70D54A8-A562-455E-BDCA-C8812CF084EB}" destId="{A6A07A94-D8F0-450B-8387-D167DB27ADF6}" srcOrd="0" destOrd="0" presId="urn:microsoft.com/office/officeart/2005/8/layout/radial5"/>
    <dgm:cxn modelId="{969DED82-1D8F-4B5E-85BB-14B3DD7EBBAB}" type="presParOf" srcId="{3D130432-A130-4E16-8353-4B16E26F3876}" destId="{F54F5A71-3E7D-4AD1-9E26-5186605B8559}" srcOrd="4" destOrd="0" presId="urn:microsoft.com/office/officeart/2005/8/layout/radial5"/>
    <dgm:cxn modelId="{9EF7BB70-E4CA-47BE-AF9C-13064D8343B9}" type="presParOf" srcId="{3D130432-A130-4E16-8353-4B16E26F3876}" destId="{D4F7F64C-FD99-4826-833C-0E1D47D5AEC7}" srcOrd="5" destOrd="0" presId="urn:microsoft.com/office/officeart/2005/8/layout/radial5"/>
    <dgm:cxn modelId="{464533C4-7B49-40E1-8730-61D07DF6C260}" type="presParOf" srcId="{D4F7F64C-FD99-4826-833C-0E1D47D5AEC7}" destId="{12241D69-6751-47C7-A0FF-E0CBB57A053D}" srcOrd="0" destOrd="0" presId="urn:microsoft.com/office/officeart/2005/8/layout/radial5"/>
    <dgm:cxn modelId="{E185A633-EEC4-49F8-9A01-11DABD156D40}" type="presParOf" srcId="{3D130432-A130-4E16-8353-4B16E26F3876}" destId="{EFE2952B-B8E1-445C-A353-6288CCC3D8CF}" srcOrd="6" destOrd="0" presId="urn:microsoft.com/office/officeart/2005/8/layout/radial5"/>
    <dgm:cxn modelId="{0A0B763E-9892-4636-94C4-91CBB9A3939C}" type="presParOf" srcId="{3D130432-A130-4E16-8353-4B16E26F3876}" destId="{75D3435D-A966-476E-9A7B-C21F9E10CC0B}" srcOrd="7" destOrd="0" presId="urn:microsoft.com/office/officeart/2005/8/layout/radial5"/>
    <dgm:cxn modelId="{80F19E0B-555C-4565-B540-38D63E59E90E}" type="presParOf" srcId="{75D3435D-A966-476E-9A7B-C21F9E10CC0B}" destId="{BC7DE2B8-06BE-4098-B39A-344B3E7FB2BE}" srcOrd="0" destOrd="0" presId="urn:microsoft.com/office/officeart/2005/8/layout/radial5"/>
    <dgm:cxn modelId="{47DAFB9B-BEA3-4543-96C3-8C92C2EE4E58}" type="presParOf" srcId="{3D130432-A130-4E16-8353-4B16E26F3876}" destId="{FFE6977F-73EC-4C30-B1F6-CC150588EC00}" srcOrd="8" destOrd="0" presId="urn:microsoft.com/office/officeart/2005/8/layout/radial5"/>
    <dgm:cxn modelId="{89618EF0-54D8-4E1E-9C78-1C6D3A54D09D}" type="presParOf" srcId="{3D130432-A130-4E16-8353-4B16E26F3876}" destId="{EDAF5A15-0064-4F36-BD1B-CC5E0A4C5AB5}" srcOrd="9" destOrd="0" presId="urn:microsoft.com/office/officeart/2005/8/layout/radial5"/>
    <dgm:cxn modelId="{CE2A0AD5-2525-4C18-A348-2E56E9815F90}" type="presParOf" srcId="{EDAF5A15-0064-4F36-BD1B-CC5E0A4C5AB5}" destId="{ED03CE6B-7330-4CE3-9838-60CC53995FB8}" srcOrd="0" destOrd="0" presId="urn:microsoft.com/office/officeart/2005/8/layout/radial5"/>
    <dgm:cxn modelId="{F632BE53-4680-431E-A1DD-38152F26AD40}" type="presParOf" srcId="{3D130432-A130-4E16-8353-4B16E26F3876}" destId="{94C1FB6D-CB15-4C7E-9FB9-F02DDD2A0D16}" srcOrd="10" destOrd="0" presId="urn:microsoft.com/office/officeart/2005/8/layout/radial5"/>
    <dgm:cxn modelId="{C3A32E18-45D6-41D7-959F-A076F48E7381}" type="presParOf" srcId="{3D130432-A130-4E16-8353-4B16E26F3876}" destId="{B2F122BE-83EF-4B87-A77C-C92E106616DD}" srcOrd="11" destOrd="0" presId="urn:microsoft.com/office/officeart/2005/8/layout/radial5"/>
    <dgm:cxn modelId="{310724E0-CB0C-48CA-BC6E-3935AA399A2E}" type="presParOf" srcId="{B2F122BE-83EF-4B87-A77C-C92E106616DD}" destId="{66E41C2B-D9D8-4D8A-86E7-AA352C37DDE7}" srcOrd="0" destOrd="0" presId="urn:microsoft.com/office/officeart/2005/8/layout/radial5"/>
    <dgm:cxn modelId="{B3162EE6-F387-41CF-B836-F48D91578D6B}" type="presParOf" srcId="{3D130432-A130-4E16-8353-4B16E26F3876}" destId="{902E4F08-6590-47D8-BAC4-797583AA58E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09380-76C4-4D60-BBB1-D6711FBD9134}">
      <dsp:nvSpPr>
        <dsp:cNvPr id="0" name=""/>
        <dsp:cNvSpPr/>
      </dsp:nvSpPr>
      <dsp:spPr>
        <a:xfrm>
          <a:off x="2531" y="2972763"/>
          <a:ext cx="2253381" cy="9013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500" kern="1200" dirty="0"/>
            <a:t>شریان</a:t>
          </a:r>
          <a:endParaRPr lang="en-US" sz="1500" kern="1200" dirty="0"/>
        </a:p>
      </dsp:txBody>
      <dsp:txXfrm>
        <a:off x="453207" y="2972763"/>
        <a:ext cx="1352029" cy="901352"/>
      </dsp:txXfrm>
    </dsp:sp>
    <dsp:sp modelId="{904A3D96-6558-482A-9517-A3694EFAA273}">
      <dsp:nvSpPr>
        <dsp:cNvPr id="0" name=""/>
        <dsp:cNvSpPr/>
      </dsp:nvSpPr>
      <dsp:spPr>
        <a:xfrm>
          <a:off x="2030575" y="2972763"/>
          <a:ext cx="2253381" cy="9013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500" kern="1200" dirty="0"/>
            <a:t>شریانچه یا آرتریول(کوچکترین نوع شریان)</a:t>
          </a:r>
          <a:endParaRPr lang="en-US" sz="1500" kern="1200" dirty="0"/>
        </a:p>
      </dsp:txBody>
      <dsp:txXfrm>
        <a:off x="2481251" y="2972763"/>
        <a:ext cx="1352029" cy="901352"/>
      </dsp:txXfrm>
    </dsp:sp>
    <dsp:sp modelId="{1E0FC3D9-FD75-4E6D-A1CF-DB2EB0B7F898}">
      <dsp:nvSpPr>
        <dsp:cNvPr id="0" name=""/>
        <dsp:cNvSpPr/>
      </dsp:nvSpPr>
      <dsp:spPr>
        <a:xfrm>
          <a:off x="4058618" y="2972763"/>
          <a:ext cx="2253381" cy="9013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500" kern="1200" dirty="0"/>
            <a:t>مویرگ ها(دیواره های نفوذپذیر)</a:t>
          </a:r>
          <a:endParaRPr lang="en-US" sz="1500" kern="1200" dirty="0"/>
        </a:p>
      </dsp:txBody>
      <dsp:txXfrm>
        <a:off x="4509294" y="2972763"/>
        <a:ext cx="1352029" cy="901352"/>
      </dsp:txXfrm>
    </dsp:sp>
    <dsp:sp modelId="{D7F55461-6C24-4DD7-A57D-B8275205E211}">
      <dsp:nvSpPr>
        <dsp:cNvPr id="0" name=""/>
        <dsp:cNvSpPr/>
      </dsp:nvSpPr>
      <dsp:spPr>
        <a:xfrm>
          <a:off x="6086662" y="2972763"/>
          <a:ext cx="2253381" cy="9013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500" kern="1200" dirty="0"/>
            <a:t>ونول(کوچکترین شاخه ی ورید)</a:t>
          </a:r>
          <a:endParaRPr lang="en-US" sz="1500" kern="1200" dirty="0"/>
        </a:p>
      </dsp:txBody>
      <dsp:txXfrm>
        <a:off x="6537338" y="2972763"/>
        <a:ext cx="1352029" cy="901352"/>
      </dsp:txXfrm>
    </dsp:sp>
    <dsp:sp modelId="{E0379155-BA3C-4DDD-8FAD-CEC9290A2FB2}">
      <dsp:nvSpPr>
        <dsp:cNvPr id="0" name=""/>
        <dsp:cNvSpPr/>
      </dsp:nvSpPr>
      <dsp:spPr>
        <a:xfrm>
          <a:off x="8114705" y="2972763"/>
          <a:ext cx="2253381" cy="9013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500" kern="1200" dirty="0"/>
            <a:t>ورید ها</a:t>
          </a:r>
          <a:endParaRPr lang="en-US" sz="1500" kern="1200" dirty="0"/>
        </a:p>
      </dsp:txBody>
      <dsp:txXfrm>
        <a:off x="8565381" y="2972763"/>
        <a:ext cx="1352029" cy="901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E4A82-F185-4ED5-A286-56EEE6EB87B3}">
      <dsp:nvSpPr>
        <dsp:cNvPr id="0" name=""/>
        <dsp:cNvSpPr/>
      </dsp:nvSpPr>
      <dsp:spPr>
        <a:xfrm rot="5400000">
          <a:off x="1307715" y="988178"/>
          <a:ext cx="1538671" cy="1857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C8265-A1EE-4BDB-B128-2546A7416EAF}">
      <dsp:nvSpPr>
        <dsp:cNvPr id="0" name=""/>
        <dsp:cNvSpPr/>
      </dsp:nvSpPr>
      <dsp:spPr>
        <a:xfrm>
          <a:off x="1659731" y="3326"/>
          <a:ext cx="2063749" cy="1238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100" kern="1200" dirty="0"/>
            <a:t>گره </a:t>
          </a:r>
          <a:r>
            <a:rPr lang="en-US" sz="2100" kern="1200" dirty="0"/>
            <a:t>SA</a:t>
          </a:r>
        </a:p>
      </dsp:txBody>
      <dsp:txXfrm>
        <a:off x="1695998" y="39593"/>
        <a:ext cx="1991215" cy="1165716"/>
      </dsp:txXfrm>
    </dsp:sp>
    <dsp:sp modelId="{25E27869-624B-4A01-9CF3-A4F3199AA68A}">
      <dsp:nvSpPr>
        <dsp:cNvPr id="0" name=""/>
        <dsp:cNvSpPr/>
      </dsp:nvSpPr>
      <dsp:spPr>
        <a:xfrm rot="5400000">
          <a:off x="1307715" y="2535991"/>
          <a:ext cx="1538671" cy="1857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BD44C-3CFF-484E-8CC6-FB3C9464CEE7}">
      <dsp:nvSpPr>
        <dsp:cNvPr id="0" name=""/>
        <dsp:cNvSpPr/>
      </dsp:nvSpPr>
      <dsp:spPr>
        <a:xfrm>
          <a:off x="1659731" y="1551139"/>
          <a:ext cx="2063749" cy="1238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100" kern="1200" dirty="0"/>
            <a:t>اتصال</a:t>
          </a:r>
          <a:r>
            <a:rPr lang="en-US" sz="2100" kern="1200" dirty="0"/>
            <a:t>AV</a:t>
          </a:r>
          <a:r>
            <a:rPr lang="fa-IR" sz="2100" kern="1200" dirty="0"/>
            <a:t>(کند کردن تکانه و ایجاد امکان پرشدن بطن ها)</a:t>
          </a:r>
          <a:endParaRPr lang="en-US" sz="2100" kern="1200" dirty="0"/>
        </a:p>
      </dsp:txBody>
      <dsp:txXfrm>
        <a:off x="1695998" y="1587406"/>
        <a:ext cx="1991215" cy="1165716"/>
      </dsp:txXfrm>
    </dsp:sp>
    <dsp:sp modelId="{996B6457-FA23-4D64-888C-87A472F30F6C}">
      <dsp:nvSpPr>
        <dsp:cNvPr id="0" name=""/>
        <dsp:cNvSpPr/>
      </dsp:nvSpPr>
      <dsp:spPr>
        <a:xfrm>
          <a:off x="2081621" y="3309897"/>
          <a:ext cx="2735646" cy="1857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98388-05CA-448E-B52A-727A244A27D0}">
      <dsp:nvSpPr>
        <dsp:cNvPr id="0" name=""/>
        <dsp:cNvSpPr/>
      </dsp:nvSpPr>
      <dsp:spPr>
        <a:xfrm>
          <a:off x="1659731" y="3098952"/>
          <a:ext cx="2063749" cy="1238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100" kern="1200" dirty="0"/>
            <a:t>گره </a:t>
          </a:r>
          <a:r>
            <a:rPr lang="en-US" sz="2100" kern="1200" dirty="0"/>
            <a:t>AV</a:t>
          </a:r>
        </a:p>
      </dsp:txBody>
      <dsp:txXfrm>
        <a:off x="1695998" y="3135219"/>
        <a:ext cx="1991215" cy="1165716"/>
      </dsp:txXfrm>
    </dsp:sp>
    <dsp:sp modelId="{054368B4-15AA-4C33-B20A-8B528D541178}">
      <dsp:nvSpPr>
        <dsp:cNvPr id="0" name=""/>
        <dsp:cNvSpPr/>
      </dsp:nvSpPr>
      <dsp:spPr>
        <a:xfrm rot="16200000">
          <a:off x="4052503" y="2535991"/>
          <a:ext cx="1538671" cy="18573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058D0-8922-46C9-995E-5B443258FB23}">
      <dsp:nvSpPr>
        <dsp:cNvPr id="0" name=""/>
        <dsp:cNvSpPr/>
      </dsp:nvSpPr>
      <dsp:spPr>
        <a:xfrm>
          <a:off x="4404518" y="3098952"/>
          <a:ext cx="2063749" cy="1238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100" kern="1200" dirty="0"/>
            <a:t>نوار هیس</a:t>
          </a:r>
          <a:endParaRPr lang="en-US" sz="2100" kern="1200" dirty="0"/>
        </a:p>
      </dsp:txBody>
      <dsp:txXfrm>
        <a:off x="4440785" y="3135219"/>
        <a:ext cx="1991215" cy="1165716"/>
      </dsp:txXfrm>
    </dsp:sp>
    <dsp:sp modelId="{40062213-6190-4B4A-95EC-B5E75A588D2A}">
      <dsp:nvSpPr>
        <dsp:cNvPr id="0" name=""/>
        <dsp:cNvSpPr/>
      </dsp:nvSpPr>
      <dsp:spPr>
        <a:xfrm>
          <a:off x="4404518" y="1551139"/>
          <a:ext cx="2063749" cy="1238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100" kern="1200" dirty="0"/>
            <a:t>سیستم پورکنژ</a:t>
          </a:r>
          <a:endParaRPr lang="en-US" sz="2100" kern="1200" dirty="0"/>
        </a:p>
      </dsp:txBody>
      <dsp:txXfrm>
        <a:off x="4440785" y="1587406"/>
        <a:ext cx="1991215" cy="1165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30B27-5E7B-4097-9CAA-7249653BF146}">
      <dsp:nvSpPr>
        <dsp:cNvPr id="0" name=""/>
        <dsp:cNvSpPr/>
      </dsp:nvSpPr>
      <dsp:spPr>
        <a:xfrm>
          <a:off x="3269173" y="1699075"/>
          <a:ext cx="1210805" cy="1210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SAMPLE</a:t>
          </a:r>
        </a:p>
      </dsp:txBody>
      <dsp:txXfrm>
        <a:off x="3446491" y="1876393"/>
        <a:ext cx="856169" cy="856169"/>
      </dsp:txXfrm>
    </dsp:sp>
    <dsp:sp modelId="{0405C97C-6EAB-45B1-846B-C5C7E6615177}">
      <dsp:nvSpPr>
        <dsp:cNvPr id="0" name=""/>
        <dsp:cNvSpPr/>
      </dsp:nvSpPr>
      <dsp:spPr>
        <a:xfrm rot="16200000">
          <a:off x="3746007" y="1257934"/>
          <a:ext cx="257136" cy="411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784578" y="1378840"/>
        <a:ext cx="179995" cy="247003"/>
      </dsp:txXfrm>
    </dsp:sp>
    <dsp:sp modelId="{8EBD0304-DB74-4772-AAA8-51BAE96CC982}">
      <dsp:nvSpPr>
        <dsp:cNvPr id="0" name=""/>
        <dsp:cNvSpPr/>
      </dsp:nvSpPr>
      <dsp:spPr>
        <a:xfrm>
          <a:off x="3269173" y="3107"/>
          <a:ext cx="1210805" cy="1210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SIGN &amp; SYMPTOM</a:t>
          </a:r>
        </a:p>
      </dsp:txBody>
      <dsp:txXfrm>
        <a:off x="3446491" y="180425"/>
        <a:ext cx="856169" cy="856169"/>
      </dsp:txXfrm>
    </dsp:sp>
    <dsp:sp modelId="{C70D54A8-A562-455E-BDCA-C8812CF084EB}">
      <dsp:nvSpPr>
        <dsp:cNvPr id="0" name=""/>
        <dsp:cNvSpPr/>
      </dsp:nvSpPr>
      <dsp:spPr>
        <a:xfrm rot="19800000">
          <a:off x="4474080" y="1678287"/>
          <a:ext cx="257136" cy="411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479247" y="1779907"/>
        <a:ext cx="179995" cy="247003"/>
      </dsp:txXfrm>
    </dsp:sp>
    <dsp:sp modelId="{F54F5A71-3E7D-4AD1-9E26-5186605B8559}">
      <dsp:nvSpPr>
        <dsp:cNvPr id="0" name=""/>
        <dsp:cNvSpPr/>
      </dsp:nvSpPr>
      <dsp:spPr>
        <a:xfrm>
          <a:off x="4737924" y="851091"/>
          <a:ext cx="1210805" cy="1210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ALLERGY</a:t>
          </a:r>
        </a:p>
      </dsp:txBody>
      <dsp:txXfrm>
        <a:off x="4915242" y="1028409"/>
        <a:ext cx="856169" cy="856169"/>
      </dsp:txXfrm>
    </dsp:sp>
    <dsp:sp modelId="{D4F7F64C-FD99-4826-833C-0E1D47D5AEC7}">
      <dsp:nvSpPr>
        <dsp:cNvPr id="0" name=""/>
        <dsp:cNvSpPr/>
      </dsp:nvSpPr>
      <dsp:spPr>
        <a:xfrm rot="1800000">
          <a:off x="4474080" y="2518993"/>
          <a:ext cx="257136" cy="411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479247" y="2582043"/>
        <a:ext cx="179995" cy="247003"/>
      </dsp:txXfrm>
    </dsp:sp>
    <dsp:sp modelId="{EFE2952B-B8E1-445C-A353-6288CCC3D8CF}">
      <dsp:nvSpPr>
        <dsp:cNvPr id="0" name=""/>
        <dsp:cNvSpPr/>
      </dsp:nvSpPr>
      <dsp:spPr>
        <a:xfrm>
          <a:off x="4737924" y="2547058"/>
          <a:ext cx="1210805" cy="1210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MEDICATION</a:t>
          </a:r>
        </a:p>
      </dsp:txBody>
      <dsp:txXfrm>
        <a:off x="4915242" y="2724376"/>
        <a:ext cx="856169" cy="856169"/>
      </dsp:txXfrm>
    </dsp:sp>
    <dsp:sp modelId="{75D3435D-A966-476E-9A7B-C21F9E10CC0B}">
      <dsp:nvSpPr>
        <dsp:cNvPr id="0" name=""/>
        <dsp:cNvSpPr/>
      </dsp:nvSpPr>
      <dsp:spPr>
        <a:xfrm rot="5400000">
          <a:off x="3746007" y="2939346"/>
          <a:ext cx="257136" cy="411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784578" y="2983111"/>
        <a:ext cx="179995" cy="247003"/>
      </dsp:txXfrm>
    </dsp:sp>
    <dsp:sp modelId="{FFE6977F-73EC-4C30-B1F6-CC150588EC00}">
      <dsp:nvSpPr>
        <dsp:cNvPr id="0" name=""/>
        <dsp:cNvSpPr/>
      </dsp:nvSpPr>
      <dsp:spPr>
        <a:xfrm>
          <a:off x="3269173" y="3395042"/>
          <a:ext cx="1210805" cy="1210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PAST MEDICAL HISTORY</a:t>
          </a:r>
        </a:p>
      </dsp:txBody>
      <dsp:txXfrm>
        <a:off x="3446491" y="3572360"/>
        <a:ext cx="856169" cy="856169"/>
      </dsp:txXfrm>
    </dsp:sp>
    <dsp:sp modelId="{EDAF5A15-0064-4F36-BD1B-CC5E0A4C5AB5}">
      <dsp:nvSpPr>
        <dsp:cNvPr id="0" name=""/>
        <dsp:cNvSpPr/>
      </dsp:nvSpPr>
      <dsp:spPr>
        <a:xfrm rot="9000000">
          <a:off x="3017935" y="2518993"/>
          <a:ext cx="257136" cy="411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3089909" y="2582043"/>
        <a:ext cx="179995" cy="247003"/>
      </dsp:txXfrm>
    </dsp:sp>
    <dsp:sp modelId="{94C1FB6D-CB15-4C7E-9FB9-F02DDD2A0D16}">
      <dsp:nvSpPr>
        <dsp:cNvPr id="0" name=""/>
        <dsp:cNvSpPr/>
      </dsp:nvSpPr>
      <dsp:spPr>
        <a:xfrm>
          <a:off x="1800422" y="2547058"/>
          <a:ext cx="1210805" cy="1210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LAST ORAL INTAKE</a:t>
          </a:r>
        </a:p>
      </dsp:txBody>
      <dsp:txXfrm>
        <a:off x="1977740" y="2724376"/>
        <a:ext cx="856169" cy="856169"/>
      </dsp:txXfrm>
    </dsp:sp>
    <dsp:sp modelId="{B2F122BE-83EF-4B87-A77C-C92E106616DD}">
      <dsp:nvSpPr>
        <dsp:cNvPr id="0" name=""/>
        <dsp:cNvSpPr/>
      </dsp:nvSpPr>
      <dsp:spPr>
        <a:xfrm rot="12600000">
          <a:off x="3017935" y="1678287"/>
          <a:ext cx="257136" cy="411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3089909" y="1779907"/>
        <a:ext cx="179995" cy="247003"/>
      </dsp:txXfrm>
    </dsp:sp>
    <dsp:sp modelId="{902E4F08-6590-47D8-BAC4-797583AA58ED}">
      <dsp:nvSpPr>
        <dsp:cNvPr id="0" name=""/>
        <dsp:cNvSpPr/>
      </dsp:nvSpPr>
      <dsp:spPr>
        <a:xfrm>
          <a:off x="1800422" y="851091"/>
          <a:ext cx="1210805" cy="1210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EVENT</a:t>
          </a:r>
        </a:p>
      </dsp:txBody>
      <dsp:txXfrm>
        <a:off x="1977740" y="1028409"/>
        <a:ext cx="856169" cy="856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BDF68E2-58F2-4D09-BE8B-E3BD06533059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0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019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350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445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896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431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3066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50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4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1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0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1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3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7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8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8/10/2025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2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AC853-E10C-FD10-C41C-ADB649B44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619285"/>
            <a:ext cx="8825658" cy="2677648"/>
          </a:xfrm>
        </p:spPr>
        <p:txBody>
          <a:bodyPr/>
          <a:lstStyle/>
          <a:p>
            <a:pPr algn="ctr"/>
            <a:r>
              <a:rPr lang="fa-IR" sz="8000" dirty="0"/>
              <a:t>بسم الله الرحمن الرحیم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0B11FC-DE19-B496-5707-24553A2DC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8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23C7E6-5B9D-9F76-2D01-7D380FC9C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414337"/>
            <a:ext cx="478155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8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AAA6C-6944-26AE-C476-E43D13F9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آناتومی قلب و عروق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0C45000-49C6-612C-1057-73CCF1A59E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234131"/>
              </p:ext>
            </p:extLst>
          </p:nvPr>
        </p:nvGraphicFramePr>
        <p:xfrm>
          <a:off x="666427" y="437324"/>
          <a:ext cx="10370619" cy="6846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4752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D003-E6F5-152F-1481-9A0329F2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آناتومی قلب و عروق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4AE2D-883F-2D91-5429-04E641892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80" y="2603499"/>
            <a:ext cx="10427813" cy="3735307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chemeClr val="accent1"/>
                </a:solidFill>
              </a:rPr>
              <a:t>عروق کرونر:</a:t>
            </a:r>
          </a:p>
          <a:p>
            <a:pPr algn="r" rtl="1"/>
            <a:r>
              <a:rPr lang="fa-IR" dirty="0"/>
              <a:t>رساندن اکسیژن و مواد غذایی به سلول های قلب</a:t>
            </a:r>
          </a:p>
          <a:p>
            <a:pPr algn="r" rtl="1"/>
            <a:r>
              <a:rPr lang="fa-IR" dirty="0"/>
              <a:t>منشا ائورت (اولین شریان هایی که از آئورت منشا میگیرند)                                                      شریان نزولی قدامی(</a:t>
            </a:r>
            <a:r>
              <a:rPr lang="en-US" dirty="0"/>
              <a:t>LAD</a:t>
            </a:r>
            <a:r>
              <a:rPr lang="fa-IR" dirty="0"/>
              <a:t>)</a:t>
            </a:r>
          </a:p>
          <a:p>
            <a:pPr algn="r" rtl="1"/>
            <a:r>
              <a:rPr lang="fa-IR" b="1" dirty="0">
                <a:solidFill>
                  <a:schemeClr val="accent1"/>
                </a:solidFill>
              </a:rPr>
              <a:t>عروق کرونر: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1. شریان کرونری چپ(</a:t>
            </a:r>
            <a:r>
              <a:rPr lang="en-US" dirty="0">
                <a:solidFill>
                  <a:schemeClr val="accent1"/>
                </a:solidFill>
              </a:rPr>
              <a:t>LAD</a:t>
            </a:r>
            <a:r>
              <a:rPr lang="fa-IR" dirty="0">
                <a:solidFill>
                  <a:schemeClr val="accent1"/>
                </a:solidFill>
              </a:rPr>
              <a:t>):</a:t>
            </a:r>
            <a:r>
              <a:rPr lang="fa-IR" dirty="0"/>
              <a:t>بطن چپ، دیواره ی بین بطنی و بخشی از بطن راست و سیستم هدایتی</a:t>
            </a:r>
          </a:p>
          <a:p>
            <a:pPr marL="0" indent="0" algn="r" rtl="1">
              <a:buNone/>
            </a:pPr>
            <a:r>
              <a:rPr lang="fa-IR" dirty="0"/>
              <a:t>                                                                                                                                  شریان سیرکومفلکس(</a:t>
            </a:r>
            <a:r>
              <a:rPr lang="en-US" dirty="0"/>
              <a:t>CX</a:t>
            </a:r>
            <a:r>
              <a:rPr lang="fa-IR" dirty="0"/>
              <a:t>)</a:t>
            </a:r>
          </a:p>
          <a:p>
            <a:pPr marL="0" indent="0" algn="r" rtl="1">
              <a:buNone/>
            </a:pPr>
            <a:r>
              <a:rPr lang="fa-IR" dirty="0"/>
              <a:t>                                                                                                    شریان نزولی خلفی(</a:t>
            </a:r>
            <a:r>
              <a:rPr lang="en-US" dirty="0"/>
              <a:t>PDA</a:t>
            </a:r>
            <a:r>
              <a:rPr lang="fa-IR" dirty="0"/>
              <a:t>)</a:t>
            </a:r>
          </a:p>
          <a:p>
            <a:pPr algn="r" rtl="1"/>
            <a:r>
              <a:rPr lang="fa-IR" b="1" dirty="0">
                <a:solidFill>
                  <a:schemeClr val="accent1"/>
                </a:solidFill>
              </a:rPr>
              <a:t>2</a:t>
            </a:r>
            <a:r>
              <a:rPr lang="fa-IR" dirty="0">
                <a:solidFill>
                  <a:schemeClr val="accent1"/>
                </a:solidFill>
              </a:rPr>
              <a:t>.شریان کرونری راست:</a:t>
            </a:r>
            <a:r>
              <a:rPr lang="fa-IR" dirty="0"/>
              <a:t>بخشی از دهلیز راست و بخشی از سیستم هدایتی</a:t>
            </a:r>
          </a:p>
          <a:p>
            <a:pPr marL="0" indent="0" algn="r" rtl="1">
              <a:buNone/>
            </a:pPr>
            <a:r>
              <a:rPr lang="fa-IR" dirty="0"/>
              <a:t>                                                                                                    شریان مارژینال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FA0045-1489-A3D8-7564-53B4F3F5E3E6}"/>
              </a:ext>
            </a:extLst>
          </p:cNvPr>
          <p:cNvCxnSpPr/>
          <p:nvPr/>
        </p:nvCxnSpPr>
        <p:spPr>
          <a:xfrm flipH="1" flipV="1">
            <a:off x="2089651" y="3750066"/>
            <a:ext cx="433953" cy="635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CBEB15-8CFC-846F-C474-2A5D4588495B}"/>
              </a:ext>
            </a:extLst>
          </p:cNvPr>
          <p:cNvCxnSpPr>
            <a:cxnSpLocks/>
          </p:cNvCxnSpPr>
          <p:nvPr/>
        </p:nvCxnSpPr>
        <p:spPr>
          <a:xfrm flipH="1">
            <a:off x="2306627" y="4471152"/>
            <a:ext cx="216977" cy="375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CD3473-363D-27F0-FDCB-9C616010B049}"/>
              </a:ext>
            </a:extLst>
          </p:cNvPr>
          <p:cNvCxnSpPr/>
          <p:nvPr/>
        </p:nvCxnSpPr>
        <p:spPr>
          <a:xfrm flipH="1" flipV="1">
            <a:off x="4215540" y="5229170"/>
            <a:ext cx="495946" cy="387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6AE92D-7BC5-14ED-4139-AB8587FCA767}"/>
              </a:ext>
            </a:extLst>
          </p:cNvPr>
          <p:cNvCxnSpPr>
            <a:cxnSpLocks/>
          </p:cNvCxnSpPr>
          <p:nvPr/>
        </p:nvCxnSpPr>
        <p:spPr>
          <a:xfrm flipH="1">
            <a:off x="4215540" y="5652254"/>
            <a:ext cx="495946" cy="32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846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8020647-D67A-8365-F760-14499D9E4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106903"/>
              </p:ext>
            </p:extLst>
          </p:nvPr>
        </p:nvGraphicFramePr>
        <p:xfrm>
          <a:off x="1502656" y="1650387"/>
          <a:ext cx="8128000" cy="4083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9531697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22712390"/>
                    </a:ext>
                  </a:extLst>
                </a:gridCol>
              </a:tblGrid>
              <a:tr h="882193">
                <a:tc>
                  <a:txBody>
                    <a:bodyPr/>
                    <a:lstStyle/>
                    <a:p>
                      <a:r>
                        <a:rPr lang="en-US" dirty="0"/>
                        <a:t>LAD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جلوی بطن چپ و دیواره بین‌بطنی</a:t>
                      </a:r>
                      <a:endParaRPr lang="fa-IR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131531"/>
                  </a:ext>
                </a:extLst>
              </a:tr>
              <a:tr h="722196">
                <a:tc>
                  <a:txBody>
                    <a:bodyPr/>
                    <a:lstStyle/>
                    <a:p>
                      <a:r>
                        <a:rPr lang="en-US" dirty="0"/>
                        <a:t>Circumflex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سمت چپ و پشت قلب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265607"/>
                  </a:ext>
                </a:extLst>
              </a:tr>
              <a:tr h="848166">
                <a:tc>
                  <a:txBody>
                    <a:bodyPr/>
                    <a:lstStyle/>
                    <a:p>
                      <a:r>
                        <a:rPr lang="en-US" dirty="0"/>
                        <a:t>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بطن راست، دهلیز راست، پشت بطن چپ، گره‌های قلبی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97207"/>
                  </a:ext>
                </a:extLst>
              </a:tr>
              <a:tr h="728420">
                <a:tc>
                  <a:txBody>
                    <a:bodyPr/>
                    <a:lstStyle/>
                    <a:p>
                      <a:r>
                        <a:rPr lang="en-US" dirty="0"/>
                        <a:t>PDA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دیواره پشت قلب و بخشی از بطن چپ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066821"/>
                  </a:ext>
                </a:extLst>
              </a:tr>
              <a:tr h="836777">
                <a:tc>
                  <a:txBody>
                    <a:bodyPr/>
                    <a:lstStyle/>
                    <a:p>
                      <a:r>
                        <a:rPr lang="fa-IR" dirty="0"/>
                        <a:t>مارژینال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سطح قدامی بطن راست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223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14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6DFC66-AB3A-07FE-A1D4-3C5CA34AF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313" y="1164310"/>
            <a:ext cx="7640664" cy="48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6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8D517-3E47-171E-F995-8A7485C1C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خون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101ED-D329-8D4D-0D3A-3D029C816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قسمت مایع خون(سرم) به عنوان محیط انتقال عناصر تشکیل دهنده ی خون عمل میکنند.</a:t>
            </a:r>
          </a:p>
          <a:p>
            <a:pPr algn="r" rtl="1"/>
            <a:r>
              <a:rPr lang="fa-IR" dirty="0"/>
              <a:t>گلبول قرمز</a:t>
            </a:r>
          </a:p>
          <a:p>
            <a:pPr algn="r" rtl="1"/>
            <a:r>
              <a:rPr lang="fa-IR" dirty="0"/>
              <a:t>گلبول سفید</a:t>
            </a:r>
          </a:p>
          <a:p>
            <a:pPr algn="r" rtl="1"/>
            <a:r>
              <a:rPr lang="fa-IR" dirty="0"/>
              <a:t>پلاکت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5831A2-A020-293F-2E0F-FEAEF5B0D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44" y="442686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72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1C38-3A45-FA5D-F015-7476B02D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فیزیولوژی قلب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454C5-0E53-1E42-9FCB-5400B07D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309247"/>
            <a:ext cx="8761412" cy="3710553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chemeClr val="accent1"/>
                </a:solidFill>
              </a:rPr>
              <a:t>چرخه ی قلب: </a:t>
            </a:r>
            <a:r>
              <a:rPr lang="fa-IR" dirty="0"/>
              <a:t>سیستول+ دیاستول</a:t>
            </a:r>
          </a:p>
          <a:p>
            <a:pPr algn="r" rtl="1"/>
            <a:r>
              <a:rPr lang="fa-IR" b="1" dirty="0">
                <a:solidFill>
                  <a:schemeClr val="accent1"/>
                </a:solidFill>
              </a:rPr>
              <a:t>در هنگام سیستول: </a:t>
            </a:r>
            <a:r>
              <a:rPr lang="fa-IR" dirty="0"/>
              <a:t>2/3حجم داخل هربطن تخلیه میگردد          کسر تخلیه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56D2966-641B-4DC6-38F5-8909DDFC3458}"/>
              </a:ext>
            </a:extLst>
          </p:cNvPr>
          <p:cNvSpPr/>
          <p:nvPr/>
        </p:nvSpPr>
        <p:spPr>
          <a:xfrm rot="10800000" flipV="1">
            <a:off x="4835471" y="2875274"/>
            <a:ext cx="418454" cy="70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78317FC-BB58-F4C0-2066-00A77474D22F}"/>
              </a:ext>
            </a:extLst>
          </p:cNvPr>
          <p:cNvSpPr/>
          <p:nvPr/>
        </p:nvSpPr>
        <p:spPr>
          <a:xfrm rot="10800000">
            <a:off x="6261315" y="3595607"/>
            <a:ext cx="57343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7735D0-49E3-27E0-EF75-B5C0EBE28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235" y="3259711"/>
            <a:ext cx="5514847" cy="338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1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6D1B3A-43AB-DB1C-49ED-6871D91CA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314" y="1394848"/>
            <a:ext cx="7966129" cy="416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49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3A28-AB61-29B9-0E7E-B534040E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فیزیولوژی قلب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4E24C-BFB3-5071-B3F8-2ED1E523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18998"/>
            <a:ext cx="8761412" cy="3416300"/>
          </a:xfrm>
        </p:spPr>
        <p:txBody>
          <a:bodyPr/>
          <a:lstStyle/>
          <a:p>
            <a:pPr algn="r" rtl="1"/>
            <a:r>
              <a:rPr lang="fa-IR" dirty="0"/>
              <a:t>خونی که با هر ضربه تخلیه میگردد             </a:t>
            </a:r>
            <a:r>
              <a:rPr lang="fa-IR" b="1" dirty="0">
                <a:solidFill>
                  <a:schemeClr val="accent1"/>
                </a:solidFill>
              </a:rPr>
              <a:t>حجم ضربه ای</a:t>
            </a:r>
            <a:r>
              <a:rPr lang="fa-IR" dirty="0"/>
              <a:t>(تقریبا 70</a:t>
            </a:r>
            <a:r>
              <a:rPr lang="en-US" dirty="0"/>
              <a:t>ml</a:t>
            </a:r>
            <a:r>
              <a:rPr lang="fa-IR" dirty="0"/>
              <a:t>)</a:t>
            </a:r>
          </a:p>
          <a:p>
            <a:pPr algn="r" rtl="1"/>
            <a:r>
              <a:rPr lang="fa-IR" b="1" dirty="0">
                <a:solidFill>
                  <a:schemeClr val="accent1"/>
                </a:solidFill>
              </a:rPr>
              <a:t>عوامل تاثیر گذار: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1.پیش بار:</a:t>
            </a:r>
            <a:r>
              <a:rPr lang="fa-IR" dirty="0"/>
              <a:t>حجم انتهای دیاستول و ایجاد کشش عضلانی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2. قدرت انقباضی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3. پس بار:</a:t>
            </a:r>
            <a:r>
              <a:rPr lang="fa-IR" dirty="0"/>
              <a:t>مقاومتی که در برابر پمپ عضله ی قلب است( مقاومت رگ های محیطی و مرکزی)</a:t>
            </a:r>
          </a:p>
          <a:p>
            <a:pPr algn="r" rtl="1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C418F8F-1225-6C85-5933-F9BD688D417E}"/>
              </a:ext>
            </a:extLst>
          </p:cNvPr>
          <p:cNvSpPr/>
          <p:nvPr/>
        </p:nvSpPr>
        <p:spPr>
          <a:xfrm rot="10800000">
            <a:off x="6096000" y="2774196"/>
            <a:ext cx="619932" cy="77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35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9B51A8-391C-8531-B986-83E84E61B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841" y="728420"/>
            <a:ext cx="8384583" cy="554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4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FE5D-5192-8A68-4424-D2B2617E1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928" y="1464303"/>
            <a:ext cx="8825658" cy="1304728"/>
          </a:xfrm>
        </p:spPr>
        <p:txBody>
          <a:bodyPr/>
          <a:lstStyle/>
          <a:p>
            <a:pPr algn="ctr"/>
            <a:r>
              <a:rPr lang="fa-IR" sz="6000" dirty="0"/>
              <a:t>اورژانس های قلب و فشارخون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21F313-AEFD-C8CA-86EB-6B0F630486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28861-F248-E13B-30E6-4E6AE9C10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908" y="3479397"/>
            <a:ext cx="4373751" cy="25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3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7843-662E-FC35-995C-7F569DF8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فیزیولوژی قلب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1A26F-B9BF-49A7-2C90-0FF291F61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chemeClr val="accent1"/>
                </a:solidFill>
              </a:rPr>
              <a:t>برون ده قلب: 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5E62C5-44C8-6631-8599-7313A762B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706" y="3006671"/>
            <a:ext cx="6599857" cy="33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1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0D74-7CD0-30D7-82E8-77BED8E7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فیزیولوژی قلب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F3BF-8A70-A590-330D-6A01E893E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عملکرد قلب تحت تاثیر سیستم عصبی خود مختار(سمپاتیک و پارا سمپاتیک)</a:t>
            </a:r>
          </a:p>
          <a:p>
            <a:pPr algn="r" rtl="1"/>
            <a:r>
              <a:rPr lang="fa-IR" dirty="0"/>
              <a:t>اگرچه خود قلب می تواند به تنهایی ایمپالس ایجاد کند اما در هر حال متاثر است</a:t>
            </a:r>
          </a:p>
          <a:p>
            <a:pPr algn="r" rtl="1"/>
            <a:r>
              <a:rPr lang="fa-IR" b="1" dirty="0">
                <a:solidFill>
                  <a:schemeClr val="accent1"/>
                </a:solidFill>
              </a:rPr>
              <a:t>تاثیر سمپاتیک: </a:t>
            </a:r>
            <a:r>
              <a:rPr lang="fa-IR" dirty="0"/>
              <a:t>افزایش ضربان قلب و قدرت انقباضی(به هر سه مکان ضربان ساز و سلول های عملکردی عصب دهی میکند)</a:t>
            </a:r>
          </a:p>
          <a:p>
            <a:pPr algn="r" rtl="1"/>
            <a:r>
              <a:rPr lang="fa-IR" b="1" dirty="0">
                <a:solidFill>
                  <a:schemeClr val="accent1"/>
                </a:solidFill>
              </a:rPr>
              <a:t>ناثیر پاراسمپاتیک: </a:t>
            </a:r>
            <a:r>
              <a:rPr lang="fa-IR" dirty="0"/>
              <a:t>کاهش ضربان قلب و قدرت انقباضی(عصب دهی به گره </a:t>
            </a:r>
            <a:r>
              <a:rPr lang="en-US" dirty="0"/>
              <a:t>SA</a:t>
            </a:r>
            <a:r>
              <a:rPr lang="fa-IR" dirty="0"/>
              <a:t>و </a:t>
            </a:r>
            <a:r>
              <a:rPr lang="en-US" dirty="0"/>
              <a:t>AV</a:t>
            </a:r>
            <a:endParaRPr lang="fa-IR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60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B6F5F8-E163-A647-516A-FC785CD0C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739" y="1115879"/>
            <a:ext cx="7098223" cy="52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06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8E2DA-C5BC-8AE1-22D3-4A70343B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اصطلاحات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983F1-E779-E38B-4E1C-4FA2B2483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chemeClr val="accent1"/>
                </a:solidFill>
              </a:rPr>
              <a:t>کرونوتروپی:</a:t>
            </a:r>
            <a:r>
              <a:rPr lang="fa-IR" dirty="0"/>
              <a:t>مربوط به سرعت ضربان قلب</a:t>
            </a:r>
          </a:p>
          <a:p>
            <a:pPr algn="r" rtl="1"/>
            <a:r>
              <a:rPr lang="fa-IR" b="1" dirty="0">
                <a:solidFill>
                  <a:schemeClr val="accent1"/>
                </a:solidFill>
              </a:rPr>
              <a:t>اینوتروپی: </a:t>
            </a:r>
            <a:r>
              <a:rPr lang="fa-IR" dirty="0"/>
              <a:t>مربوط به قدرت انقباضی قلب</a:t>
            </a:r>
          </a:p>
          <a:p>
            <a:pPr algn="r" rtl="1"/>
            <a:r>
              <a:rPr lang="fa-IR" b="1" dirty="0">
                <a:solidFill>
                  <a:schemeClr val="accent1"/>
                </a:solidFill>
              </a:rPr>
              <a:t>دروموتروپی:</a:t>
            </a:r>
            <a:r>
              <a:rPr lang="fa-IR" dirty="0"/>
              <a:t>مربوط به سرعت هدایت تکانه های عصبی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8851F-37C6-1A51-5A18-5F247E90D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55" y="2743469"/>
            <a:ext cx="214597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1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A618-EBB9-F8CA-A618-B75F1B5C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تاثیر الکترولیت ها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98EBB-A00E-45EF-7152-2E281A5DB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chemeClr val="accent1"/>
                </a:solidFill>
              </a:rPr>
              <a:t>الکترولیت های موثر بر عملکرد قلب: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سدیم:</a:t>
            </a:r>
            <a:r>
              <a:rPr lang="fa-IR" dirty="0"/>
              <a:t>در دپولاریزاسیون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کلسیم: </a:t>
            </a:r>
            <a:r>
              <a:rPr lang="fa-IR" dirty="0"/>
              <a:t>در دپولاریزاسیون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پتاسیم: </a:t>
            </a:r>
            <a:r>
              <a:rPr lang="fa-IR" dirty="0"/>
              <a:t>در رپولاریزاسیون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منیزیم و کلر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0C7BA-7BC7-4EB8-E5A1-3E5CA3996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77" y="2291906"/>
            <a:ext cx="4278177" cy="40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12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2408-4BA6-7421-BB55-E3F11C6E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الکتروفیزیولوژی قلب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6A3F0-CAE1-C4C6-5D63-ACB5214E8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دیسک های بینابینی در رشته های عضله قلب             اتصال رشته ها و هدایت تکانه های الکتریکی</a:t>
            </a:r>
          </a:p>
          <a:p>
            <a:pPr algn="r" rtl="1"/>
            <a:r>
              <a:rPr lang="fa-IR" dirty="0"/>
              <a:t>انقباض های هماهنگ در عضله ی قلب:</a:t>
            </a:r>
          </a:p>
          <a:p>
            <a:pPr algn="r" rtl="1"/>
            <a:r>
              <a:rPr lang="fa-IR" dirty="0"/>
              <a:t>1.سن سی سیوم دهلیزی: حرکت از بخش فوقانی به تحتانی</a:t>
            </a:r>
          </a:p>
          <a:p>
            <a:pPr algn="r" rtl="1"/>
            <a:r>
              <a:rPr lang="fa-IR" dirty="0"/>
              <a:t>2.سن سی سیوم بطنی: حرکت از بخش تحتانی به فوقانی</a:t>
            </a: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7EA070F-6FE9-D9DF-E71E-AF52D24CC221}"/>
              </a:ext>
            </a:extLst>
          </p:cNvPr>
          <p:cNvSpPr/>
          <p:nvPr/>
        </p:nvSpPr>
        <p:spPr>
          <a:xfrm rot="10800000">
            <a:off x="5362414" y="2774973"/>
            <a:ext cx="73358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4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08670-864D-91EC-F21D-F71ECA686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عملکرد قلب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CBD95-59A4-CEDC-29EA-04395F4F6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dirty="0"/>
              <a:t>رپولاریزاسیون قلبی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EBCFC5-B290-0B67-3DA4-D5FA6A336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564610"/>
            <a:ext cx="4825158" cy="2455191"/>
          </a:xfrm>
        </p:spPr>
        <p:txBody>
          <a:bodyPr/>
          <a:lstStyle/>
          <a:p>
            <a:pPr algn="r" rtl="1"/>
            <a:r>
              <a:rPr lang="fa-IR" dirty="0"/>
              <a:t>تغییر از پتانسیل عمل به استراحت: توقف ورود سدیم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پتانسیل استراحت:</a:t>
            </a:r>
            <a:r>
              <a:rPr lang="fa-IR" dirty="0"/>
              <a:t>خروج پتاسیم از سلول و عمل پمپ سدیم-پتاسیم                یون سدیم را از سلول خارج میکند و باعث ایجاد بار منفی بیشتر در داخل گردد</a:t>
            </a:r>
          </a:p>
          <a:p>
            <a:pPr algn="r" rt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A1103-D084-B4AC-BB0E-2C243747C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a-IR" dirty="0"/>
              <a:t>دپولاریزاسیون قلبی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CA01A5-99A2-BCF5-EFEE-86AAD010FD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0" y="3564610"/>
            <a:ext cx="4825159" cy="2455191"/>
          </a:xfrm>
        </p:spPr>
        <p:txBody>
          <a:bodyPr/>
          <a:lstStyle/>
          <a:p>
            <a:pPr algn="r" rtl="1"/>
            <a:r>
              <a:rPr lang="fa-IR" dirty="0"/>
              <a:t>تغییر از پتانسیل استراحت به عمل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پتانسیل عمل:</a:t>
            </a:r>
            <a:r>
              <a:rPr lang="fa-IR" dirty="0"/>
              <a:t>با تحریک میوکارد ورود یون های سدیم و ورود کندتر یون کلسیم به داخل و ایجاد بار مثبت در داخل سلول ها</a:t>
            </a:r>
          </a:p>
          <a:p>
            <a:pPr algn="r" rt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75ABE3-A188-3176-1B12-6C7225EFE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735774" y="4451634"/>
            <a:ext cx="938865" cy="10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93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15EFCE-B755-3B8F-8A8E-F04FF996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44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80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FC14C-333C-3EF8-F7DF-887D41E72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سیستم هدایت قلبی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0E895-CF3A-707C-AA17-3E5E60909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>
                <a:solidFill>
                  <a:schemeClr val="accent1"/>
                </a:solidFill>
              </a:rPr>
              <a:t>ویژگی های سلول های هدایتی:</a:t>
            </a:r>
          </a:p>
          <a:p>
            <a:pPr algn="r" rtl="1"/>
            <a:r>
              <a:rPr lang="fa-IR" dirty="0"/>
              <a:t>1.تحریک پذیری</a:t>
            </a:r>
          </a:p>
          <a:p>
            <a:pPr algn="r" rtl="1"/>
            <a:r>
              <a:rPr lang="fa-IR" dirty="0"/>
              <a:t>2.هدایت پذیری</a:t>
            </a:r>
          </a:p>
          <a:p>
            <a:pPr algn="r" rtl="1"/>
            <a:r>
              <a:rPr lang="fa-IR" dirty="0"/>
              <a:t>3.خودکاری یا خودتحریکی(اتوماتیسیتی): سلول دارای سریعترین سرعت تخلیه             ضربان ساز(در حالت معمول گره سینوسی- دهلیزی)</a:t>
            </a:r>
          </a:p>
          <a:p>
            <a:pPr algn="r" rtl="1"/>
            <a:r>
              <a:rPr lang="fa-IR" dirty="0"/>
              <a:t>4. انقباض پذیری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FC6E7E-C94F-F47D-3A4E-154B12B32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469" y="3981613"/>
            <a:ext cx="737680" cy="4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02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0F186-850A-50F2-E51A-C2258A391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سیستم هدایتی قلبی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5B9C2-D4A8-081D-292B-CBE229ABC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153296"/>
            <a:ext cx="8761412" cy="3866504"/>
          </a:xfrm>
        </p:spPr>
        <p:txBody>
          <a:bodyPr/>
          <a:lstStyle/>
          <a:p>
            <a:pPr algn="r" rtl="1"/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021343D-E33D-114A-A231-618C0A4D7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8859"/>
              </p:ext>
            </p:extLst>
          </p:nvPr>
        </p:nvGraphicFramePr>
        <p:xfrm>
          <a:off x="1471659" y="2278250"/>
          <a:ext cx="8128000" cy="4340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30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9C867-05ED-A43D-61B8-ABBB22323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سیستم گردش خون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13EF0-25F2-BD68-93D0-E6E68C84E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متشکل از قلب، رگ های خونی و خون</a:t>
            </a:r>
          </a:p>
          <a:p>
            <a:pPr algn="r" rtl="1"/>
            <a:r>
              <a:rPr lang="fa-IR" b="1" dirty="0">
                <a:solidFill>
                  <a:schemeClr val="accent1"/>
                </a:solidFill>
              </a:rPr>
              <a:t>عملکرد های سیستم گردش خون:</a:t>
            </a:r>
          </a:p>
          <a:p>
            <a:pPr algn="r" rtl="1"/>
            <a:r>
              <a:rPr lang="fa-IR" dirty="0"/>
              <a:t>1.فراهم کردن اکسیژن و مواد غذایی برای سلول ها و جمع آوری موادزائد</a:t>
            </a:r>
          </a:p>
          <a:p>
            <a:pPr algn="r" rtl="1"/>
            <a:r>
              <a:rPr lang="fa-IR" dirty="0"/>
              <a:t>2.به عنوان واسطه برای حفظ تعادل اسید و باز</a:t>
            </a:r>
          </a:p>
          <a:p>
            <a:pPr algn="r" rtl="1"/>
            <a:r>
              <a:rPr lang="fa-IR" dirty="0"/>
              <a:t>3.رساندن سلول های ایمنی و سایر مواد برای مبارزه با عفونت</a:t>
            </a:r>
          </a:p>
          <a:p>
            <a:pPr algn="r" rtl="1"/>
            <a:r>
              <a:rPr lang="fa-IR" dirty="0"/>
              <a:t>4. حاوی موادی که لخته شدن را تقویت میکند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86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FE2B06-75D1-19DE-6F18-75FBABFBE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705" y="1989997"/>
            <a:ext cx="5245009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92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7C67A2-0845-090B-AD1D-C7B796C2D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805" y="1022888"/>
            <a:ext cx="6927742" cy="523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90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BE6EA3-0246-42AE-3DC5-DAE646F7F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302" y="1131375"/>
            <a:ext cx="7547674" cy="481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83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0D92-D9DB-1F23-3DAE-25100749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سیستم هدایتی قلبی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26226-CF7C-1801-C7FA-CFF5517B7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820692"/>
            <a:ext cx="8761412" cy="3199108"/>
          </a:xfrm>
        </p:spPr>
        <p:txBody>
          <a:bodyPr/>
          <a:lstStyle/>
          <a:p>
            <a:pPr algn="r" rtl="1"/>
            <a:r>
              <a:rPr lang="fa-IR" dirty="0"/>
              <a:t>مسیر رپولاریزاسیون عکس این مسیر</a:t>
            </a:r>
          </a:p>
          <a:p>
            <a:pPr algn="r" rtl="1"/>
            <a:r>
              <a:rPr lang="fa-IR" dirty="0"/>
              <a:t> سرعت خودتحریکی:</a:t>
            </a:r>
          </a:p>
          <a:p>
            <a:pPr algn="r" rtl="1"/>
            <a:r>
              <a:rPr lang="fa-IR" dirty="0"/>
              <a:t>گره </a:t>
            </a:r>
            <a:r>
              <a:rPr lang="en-US" dirty="0"/>
              <a:t>SA</a:t>
            </a:r>
            <a:r>
              <a:rPr lang="fa-IR" dirty="0"/>
              <a:t>(قسمت فوقانی دهلیز راست):60-100</a:t>
            </a:r>
          </a:p>
          <a:p>
            <a:pPr algn="r" rtl="1"/>
            <a:r>
              <a:rPr lang="fa-IR" dirty="0"/>
              <a:t>گره</a:t>
            </a:r>
            <a:r>
              <a:rPr lang="en-US" dirty="0"/>
              <a:t>AV</a:t>
            </a:r>
            <a:r>
              <a:rPr lang="fa-IR" dirty="0"/>
              <a:t> (کراکس):40 -60</a:t>
            </a:r>
          </a:p>
          <a:p>
            <a:pPr algn="r" rtl="1"/>
            <a:r>
              <a:rPr lang="fa-IR" dirty="0"/>
              <a:t>سیستم پورکنژ:15-40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36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ACF2-14F6-8AD7-618A-D6D6C660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صداهای قلبی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ADC7D-2C2D-2B44-E782-E431DE8FB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75" y="2231756"/>
            <a:ext cx="8761412" cy="4463512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b="1" dirty="0"/>
              <a:t>صدای اول قلب </a:t>
            </a:r>
            <a:r>
              <a:rPr lang="en-US" b="1" dirty="0"/>
              <a:t>S1</a:t>
            </a:r>
            <a:endParaRPr lang="fa-IR" b="1" dirty="0"/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زمان شنیدن: </a:t>
            </a:r>
            <a:r>
              <a:rPr lang="fa-IR" dirty="0"/>
              <a:t>آغاز سیستول بطنی.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علت:</a:t>
            </a:r>
            <a:r>
              <a:rPr lang="fa-IR" dirty="0"/>
              <a:t> بسته شدن دریچه‌های </a:t>
            </a:r>
            <a:r>
              <a:rPr lang="en-US" dirty="0"/>
              <a:t>AV</a:t>
            </a:r>
            <a:r>
              <a:rPr lang="fa-IR" dirty="0"/>
              <a:t>(میترال در سمت چپ و تریکوسپید در سمت راست).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مکان شنیدن: </a:t>
            </a:r>
            <a:r>
              <a:rPr lang="fa-IR" dirty="0"/>
              <a:t>در اِیپکس قلب (نوک قلب) صدای </a:t>
            </a:r>
            <a:r>
              <a:rPr lang="en-US" dirty="0"/>
              <a:t>S1 </a:t>
            </a:r>
            <a:r>
              <a:rPr lang="fa-IR" dirty="0"/>
              <a:t>بلندتر و واضح‌تر شنیده می‌شود.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نکته: </a:t>
            </a:r>
            <a:r>
              <a:rPr lang="fa-IR" dirty="0"/>
              <a:t>صدای "لوب" در "لوب-داب" به </a:t>
            </a:r>
            <a:r>
              <a:rPr lang="en-US" dirty="0"/>
              <a:t>S1 </a:t>
            </a:r>
            <a:r>
              <a:rPr lang="fa-IR" dirty="0"/>
              <a:t>مربوط است.</a:t>
            </a:r>
            <a:r>
              <a:rPr lang="en-US" dirty="0"/>
              <a:t> </a:t>
            </a:r>
            <a:endParaRPr lang="fa-IR" dirty="0"/>
          </a:p>
          <a:p>
            <a:pPr marL="0" indent="0" algn="r" rtl="1">
              <a:buNone/>
            </a:pPr>
            <a:endParaRPr lang="fa-IR" dirty="0"/>
          </a:p>
          <a:p>
            <a:pPr algn="r" rtl="1"/>
            <a:r>
              <a:rPr lang="fa-IR" b="1" dirty="0"/>
              <a:t>صدای دوم قلب</a:t>
            </a:r>
            <a:r>
              <a:rPr lang="en-US" b="1" dirty="0"/>
              <a:t>S2</a:t>
            </a:r>
            <a:r>
              <a:rPr lang="fa-IR" b="1" dirty="0"/>
              <a:t> 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زمان شنیدن: </a:t>
            </a:r>
            <a:r>
              <a:rPr lang="fa-IR" dirty="0"/>
              <a:t>پایان سیستول و آغاز دیاستول.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علت: </a:t>
            </a:r>
            <a:r>
              <a:rPr lang="fa-IR" dirty="0"/>
              <a:t>بسته شدن دریچه‌های آئورتی و پولمونری (ریوی).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مکان شنیدن: </a:t>
            </a:r>
            <a:r>
              <a:rPr lang="fa-IR" dirty="0"/>
              <a:t>در نواحی سمت بالای قفسه سینه، به‌ویژه دومین فضای بین‌دنده‌ای سمت راست و چپ، </a:t>
            </a:r>
            <a:r>
              <a:rPr lang="en-US" dirty="0"/>
              <a:t>S2 </a:t>
            </a:r>
            <a:r>
              <a:rPr lang="fa-IR" dirty="0"/>
              <a:t>بهتر شنیده می‌شود.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نکته: </a:t>
            </a:r>
            <a:r>
              <a:rPr lang="fa-IR" dirty="0"/>
              <a:t>صدای "داب" مربوط به </a:t>
            </a:r>
            <a:r>
              <a:rPr lang="en-US" dirty="0"/>
              <a:t>S2 </a:t>
            </a:r>
            <a:r>
              <a:rPr lang="fa-IR" dirty="0"/>
              <a:t>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44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B742C-7DEB-AEA6-C2CA-5A9B087B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صداهای قلبی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ECDB9-DCE1-F3E3-B20C-A686C6EA8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433234"/>
            <a:ext cx="8761412" cy="4424766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 </a:t>
            </a:r>
            <a:r>
              <a:rPr lang="fa-IR" b="1" dirty="0"/>
              <a:t>صدای سوم قلب </a:t>
            </a:r>
            <a:r>
              <a:rPr lang="en-US" b="1" dirty="0"/>
              <a:t>S3</a:t>
            </a:r>
            <a:endParaRPr lang="fa-IR" b="1" dirty="0"/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زمان: </a:t>
            </a:r>
            <a:r>
              <a:rPr lang="fa-IR" dirty="0"/>
              <a:t>بلافاصله بعد از </a:t>
            </a:r>
            <a:r>
              <a:rPr lang="en-US" dirty="0"/>
              <a:t>S2 </a:t>
            </a:r>
            <a:r>
              <a:rPr lang="fa-IR" dirty="0"/>
              <a:t>در فاز سریع پر شدن بطنی.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علت: </a:t>
            </a:r>
            <a:r>
              <a:rPr lang="fa-IR" dirty="0"/>
              <a:t>ورود سریع خون به بطنی که دچار کاهش تطابق شده است.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معمولاً نشانه‌ای از: </a:t>
            </a:r>
            <a:r>
              <a:rPr lang="fa-IR" dirty="0"/>
              <a:t>نارسایی قلبی به‌ویژه نارسایی احتقانی قلب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در چه افرادی طبیعی است؟ </a:t>
            </a:r>
            <a:r>
              <a:rPr lang="fa-IR" dirty="0"/>
              <a:t>در کودکان و ورزشکاران ممکن است طبیعی باشد.</a:t>
            </a:r>
          </a:p>
          <a:p>
            <a:pPr algn="r" rtl="1"/>
            <a:r>
              <a:rPr lang="fa-IR" b="1" dirty="0"/>
              <a:t>صدای چهارم قلب </a:t>
            </a:r>
            <a:r>
              <a:rPr lang="en-US" b="1" dirty="0"/>
              <a:t>S4</a:t>
            </a:r>
            <a:endParaRPr lang="fa-IR" b="1" dirty="0"/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زمان: </a:t>
            </a:r>
            <a:r>
              <a:rPr lang="fa-IR" dirty="0"/>
              <a:t>درست قبل از </a:t>
            </a:r>
            <a:r>
              <a:rPr lang="en-US" dirty="0"/>
              <a:t>S1</a:t>
            </a:r>
            <a:r>
              <a:rPr lang="fa-IR" dirty="0"/>
              <a:t>پایان دیاستول.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علت: </a:t>
            </a:r>
            <a:r>
              <a:rPr lang="fa-IR" dirty="0"/>
              <a:t>انقباض قوی دهلیز برای ورود خون به بطن سفت شده (کاهش تطابق).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نشانه‌ای از: </a:t>
            </a:r>
            <a:r>
              <a:rPr lang="fa-IR" dirty="0"/>
              <a:t>هیپرتروفی بطنی، ایسکمی قلبی، فشارخون بالا مزمن.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نکته: </a:t>
            </a:r>
            <a:r>
              <a:rPr lang="fa-IR" dirty="0"/>
              <a:t>همیشه غیرطبیعی است و نیاز به پیگیری دارد.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10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B5F7-0E07-0534-028F-0DA6B3244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صداهای قلبی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3B82F-27C7-600B-FABC-B396045BC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en-US" b="1" dirty="0">
                <a:solidFill>
                  <a:schemeClr val="accent1"/>
                </a:solidFill>
              </a:rPr>
              <a:t>PMI (Point of Maximal Impulse)</a:t>
            </a:r>
          </a:p>
          <a:p>
            <a:pPr marL="0" indent="0" algn="r" rtl="1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 algn="r" rtl="1">
              <a:buNone/>
            </a:pPr>
            <a:r>
              <a:rPr lang="en-US" dirty="0"/>
              <a:t> </a:t>
            </a:r>
            <a:r>
              <a:rPr lang="fa-IR" dirty="0"/>
              <a:t>نقطه‌ی حداکثر تپش:</a:t>
            </a:r>
            <a:endParaRPr lang="en-US" dirty="0"/>
          </a:p>
          <a:p>
            <a:pPr marL="0" indent="0" algn="r" rtl="1">
              <a:buNone/>
            </a:pPr>
            <a:r>
              <a:rPr lang="fa-IR" dirty="0">
                <a:solidFill>
                  <a:schemeClr val="accent1"/>
                </a:solidFill>
              </a:rPr>
              <a:t>محل: </a:t>
            </a:r>
            <a:r>
              <a:rPr lang="fa-IR" dirty="0"/>
              <a:t>در افراد بزرگسال سالم، معمولاً در پنجمین فضای بین‌دنده‌ای سمت چپ در خط میدکلاویکولار.</a:t>
            </a:r>
            <a:endParaRPr lang="en-US" dirty="0"/>
          </a:p>
          <a:p>
            <a:pPr marL="0" indent="0" algn="r" rtl="1">
              <a:buNone/>
            </a:pPr>
            <a:r>
              <a:rPr lang="fa-IR" dirty="0">
                <a:solidFill>
                  <a:schemeClr val="accent1"/>
                </a:solidFill>
              </a:rPr>
              <a:t>چه چیزی را نشان می‌دهد؟ </a:t>
            </a:r>
            <a:r>
              <a:rPr lang="fa-IR" dirty="0"/>
              <a:t>محل ضربان قلبی که بیشترین شدت لمس را دارد.</a:t>
            </a:r>
            <a:endParaRPr lang="en-US" dirty="0"/>
          </a:p>
          <a:p>
            <a:pPr marL="0" indent="0" algn="r" rtl="1">
              <a:buNone/>
            </a:pPr>
            <a:r>
              <a:rPr lang="fa-IR" dirty="0">
                <a:solidFill>
                  <a:schemeClr val="accent1"/>
                </a:solidFill>
              </a:rPr>
              <a:t>در چه شرایطی غیر طبیعی می‌شود؟</a:t>
            </a:r>
            <a:r>
              <a:rPr lang="fa-IR" dirty="0"/>
              <a:t>در هیپرتروفی بطن چپ، </a:t>
            </a:r>
            <a:r>
              <a:rPr lang="en-US" dirty="0"/>
              <a:t>PMI </a:t>
            </a:r>
            <a:r>
              <a:rPr lang="fa-IR" dirty="0"/>
              <a:t>ممکن است به سمت پایین و خارج جابجا شود.در نارسایی قلبی یا افیوژن پریکارد ممکن است تضعیف یا جابجا شده باشد.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99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7F45-B3C2-65FA-B81B-B38D7FDD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اورژانس های فشارخون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19C7C-95A3-5CFE-A3B7-BF496F51A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فشارخون        فشار وارد شد بر دیواره ی شریانی در گردش خون است.</a:t>
            </a:r>
          </a:p>
          <a:p>
            <a:pPr algn="r" rtl="1"/>
            <a:r>
              <a:rPr lang="fa-IR" dirty="0"/>
              <a:t>فشارخون سیستولیک              فشار در هنگام انقباض قلب</a:t>
            </a:r>
          </a:p>
          <a:p>
            <a:pPr algn="r" rtl="1"/>
            <a:r>
              <a:rPr lang="fa-IR" dirty="0"/>
              <a:t>فشارخون دیاستولیک             فشار در هنگام عدم انقباض</a:t>
            </a:r>
          </a:p>
          <a:p>
            <a:pPr algn="r" rtl="1"/>
            <a:r>
              <a:rPr lang="fa-IR" dirty="0"/>
              <a:t>در 1درصد افراد با هایپرتنشن بخصوص هنگامی که فشار خون بالا درمان یا کنترل نشده باشد</a:t>
            </a: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71168FE-4A42-26FD-948D-C5ED131A2E04}"/>
              </a:ext>
            </a:extLst>
          </p:cNvPr>
          <p:cNvSpPr/>
          <p:nvPr/>
        </p:nvSpPr>
        <p:spPr>
          <a:xfrm rot="10800000">
            <a:off x="8369085" y="2782333"/>
            <a:ext cx="4029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756A66E-EE13-49FE-2015-66B22BC15ECF}"/>
              </a:ext>
            </a:extLst>
          </p:cNvPr>
          <p:cNvSpPr/>
          <p:nvPr/>
        </p:nvSpPr>
        <p:spPr>
          <a:xfrm rot="10800000">
            <a:off x="7113721" y="3200011"/>
            <a:ext cx="77491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E28878D-51D8-0B85-1F07-57C1CE7FA0F1}"/>
              </a:ext>
            </a:extLst>
          </p:cNvPr>
          <p:cNvSpPr/>
          <p:nvPr/>
        </p:nvSpPr>
        <p:spPr>
          <a:xfrm rot="10800000">
            <a:off x="7206708" y="3611881"/>
            <a:ext cx="68192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916623-0D15-4D4B-8613-D3C0098D1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580" y="4339525"/>
            <a:ext cx="4649491" cy="2472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48F1BF-061F-42E9-F170-232520799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69" y="759524"/>
            <a:ext cx="3214652" cy="280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00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8DEF32-C989-BF1C-342F-4BBD83E0B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93" y="399081"/>
            <a:ext cx="2524690" cy="6059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DF510C-CCFD-456B-071F-132D295B9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481" y="1859798"/>
            <a:ext cx="5182569" cy="25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56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F7A6F-DA96-211E-6450-A8D1483E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اورژانس های فشارخون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2902F-1F6A-1478-A719-B3163C9D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اورژانس فشارخون بالا با افزایش سریع فشارخون دیاستولیک(معمولا 130میلی متر جیوه)</a:t>
            </a:r>
          </a:p>
          <a:p>
            <a:pPr algn="r" rtl="1"/>
            <a:r>
              <a:rPr lang="fa-IR" dirty="0"/>
              <a:t>بیقراری</a:t>
            </a:r>
          </a:p>
          <a:p>
            <a:pPr algn="r" rtl="1"/>
            <a:r>
              <a:rPr lang="fa-IR" dirty="0"/>
              <a:t>گیجی</a:t>
            </a:r>
          </a:p>
          <a:p>
            <a:pPr algn="r" rtl="1"/>
            <a:r>
              <a:rPr lang="fa-IR" dirty="0"/>
              <a:t>تاری دید</a:t>
            </a:r>
          </a:p>
          <a:p>
            <a:pPr algn="r" rtl="1"/>
            <a:r>
              <a:rPr lang="fa-IR" dirty="0"/>
              <a:t>تهوع و استفراغ</a:t>
            </a:r>
          </a:p>
          <a:p>
            <a:pPr algn="r" rtl="1"/>
            <a:r>
              <a:rPr lang="fa-IR" dirty="0"/>
              <a:t>اپیستاکسی(خون دماغ)</a:t>
            </a:r>
          </a:p>
          <a:p>
            <a:pPr algn="r" rtl="1"/>
            <a:r>
              <a:rPr lang="fa-IR" dirty="0"/>
              <a:t>سردرد حساسیت به نور</a:t>
            </a:r>
          </a:p>
          <a:p>
            <a:pPr algn="r" rtl="1"/>
            <a:r>
              <a:rPr lang="fa-IR" dirty="0"/>
              <a:t>اغلب همراه با انسفالوپاتی فشارخون بالا با علائم گفته شده و فلج، تشنج، خواب الودگی و اغما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1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0167-A25C-1854-1E6E-D4AF4F9C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آناتومی قلب و عروق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FCF86-58AA-8253-0C27-A1130A5EA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499"/>
            <a:ext cx="8761412" cy="3766303"/>
          </a:xfrm>
        </p:spPr>
        <p:txBody>
          <a:bodyPr/>
          <a:lstStyle/>
          <a:p>
            <a:pPr algn="r" rtl="1"/>
            <a:r>
              <a:rPr lang="fa-IR" sz="2000" dirty="0"/>
              <a:t>قلب در مدیاستن، تقریبا دوسوم از حجم قلب در سمت چپ خط وسط بدن</a:t>
            </a:r>
          </a:p>
          <a:p>
            <a:pPr algn="r" rtl="1"/>
            <a:r>
              <a:rPr lang="fa-IR" sz="2000" dirty="0"/>
              <a:t>راس(</a:t>
            </a:r>
            <a:r>
              <a:rPr lang="en-US" sz="2000" dirty="0"/>
              <a:t>apex</a:t>
            </a:r>
            <a:r>
              <a:rPr lang="fa-IR" sz="2000" dirty="0"/>
              <a:t>)رذدرست بالای دیافاگم قرار دارد</a:t>
            </a:r>
          </a:p>
          <a:p>
            <a:pPr algn="r" rtl="1"/>
            <a:r>
              <a:rPr lang="fa-IR" sz="2000" dirty="0"/>
              <a:t>عضو عضلانی با سه لایه:</a:t>
            </a:r>
          </a:p>
          <a:p>
            <a:pPr algn="r" rtl="1"/>
            <a:r>
              <a:rPr lang="fa-IR" sz="2000" dirty="0">
                <a:solidFill>
                  <a:schemeClr val="accent1"/>
                </a:solidFill>
              </a:rPr>
              <a:t>1.اندوکارد:</a:t>
            </a:r>
            <a:r>
              <a:rPr lang="fa-IR" sz="2000" dirty="0"/>
              <a:t>داخلی ترین با پوشاندن حفره ها</a:t>
            </a:r>
          </a:p>
          <a:p>
            <a:pPr algn="r" rtl="1"/>
            <a:r>
              <a:rPr lang="fa-IR" sz="2000" dirty="0">
                <a:solidFill>
                  <a:schemeClr val="accent1"/>
                </a:solidFill>
              </a:rPr>
              <a:t>2.میوکارد:</a:t>
            </a:r>
            <a:r>
              <a:rPr lang="fa-IR" sz="2000" dirty="0"/>
              <a:t>لایه میانی با توانایی تولید و هدایت پیام های الکتریکی و عامل انقباض</a:t>
            </a:r>
          </a:p>
          <a:p>
            <a:pPr algn="r" rtl="1"/>
            <a:r>
              <a:rPr lang="fa-IR" sz="2000" dirty="0">
                <a:solidFill>
                  <a:schemeClr val="accent1"/>
                </a:solidFill>
              </a:rPr>
              <a:t>3.پریکارد</a:t>
            </a:r>
            <a:r>
              <a:rPr lang="fa-IR" sz="2000" b="1" dirty="0">
                <a:solidFill>
                  <a:schemeClr val="accent1"/>
                </a:solidFill>
              </a:rPr>
              <a:t>:</a:t>
            </a:r>
            <a:r>
              <a:rPr lang="fa-IR" sz="2000" dirty="0"/>
              <a:t>خارجی ترین ومحافظ قلب. کیسه ی دوجداره با مقدارکمی مایع روان کننده بین دولایه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60C65-F0B6-C204-7D48-44A265204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52" y="21249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579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D76D16-193D-C69C-83F6-CB6636C34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665" y="0"/>
            <a:ext cx="5641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73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625DB-4B1E-7D1A-942E-8784908C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اورژانس های فشارخون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5C5ED-90ED-ED8C-8E84-535E5A51E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/>
              <a:t>علل:</a:t>
            </a:r>
          </a:p>
          <a:p>
            <a:pPr algn="r" rtl="1"/>
            <a:r>
              <a:rPr lang="fa-IR" dirty="0"/>
              <a:t>بیماران با هایپرتنشن که داروهای خود را به درستی مصرف نکرده اند</a:t>
            </a:r>
          </a:p>
          <a:p>
            <a:pPr algn="r" rtl="1"/>
            <a:r>
              <a:rPr lang="fa-IR" dirty="0"/>
              <a:t>پره اکلامپسی(فشارخون حداقل140/90)</a:t>
            </a:r>
          </a:p>
          <a:p>
            <a:pPr algn="r" rtl="1"/>
            <a:r>
              <a:rPr lang="fa-IR" b="1" dirty="0"/>
              <a:t>پیامد ها:</a:t>
            </a:r>
          </a:p>
          <a:p>
            <a:pPr algn="r" rtl="1"/>
            <a:r>
              <a:rPr lang="fa-IR" dirty="0"/>
              <a:t>سکته های مغزی ایسکمیک و هموراژیک</a:t>
            </a:r>
          </a:p>
          <a:p>
            <a:pPr algn="r" rtl="1"/>
            <a:r>
              <a:rPr lang="fa-IR" dirty="0"/>
              <a:t>تشنج</a:t>
            </a:r>
          </a:p>
          <a:p>
            <a:pPr algn="r" rtl="1"/>
            <a:r>
              <a:rPr lang="fa-IR" dirty="0"/>
              <a:t>ادم ریه</a:t>
            </a:r>
          </a:p>
          <a:p>
            <a:pPr algn="r" rtl="1"/>
            <a:r>
              <a:rPr lang="fa-IR" dirty="0"/>
              <a:t>اسیب های کلیوی</a:t>
            </a:r>
          </a:p>
          <a:p>
            <a:pPr algn="r" rtl="1"/>
            <a:endParaRPr lang="fa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B4EEF-7CDC-E229-9A17-0868E09ED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63" y="2216258"/>
            <a:ext cx="2963370" cy="438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61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3D951-53D5-0A8C-CC66-53E54BBB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اورژانس های فشارخون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86E41-99B2-66C2-C160-EDC7D692A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/>
              <a:t>انجام ارزیابی اولیه:</a:t>
            </a:r>
          </a:p>
          <a:p>
            <a:pPr algn="r" rtl="1"/>
            <a:r>
              <a:rPr lang="fa-IR" dirty="0"/>
              <a:t>نبض اغلب پر و گاهی جهنده است</a:t>
            </a:r>
          </a:p>
          <a:p>
            <a:pPr algn="r" rtl="1"/>
            <a:r>
              <a:rPr lang="fa-IR" dirty="0"/>
              <a:t> اگر همراه با نارسایی بطن چپ باشد صداهایی مبنی بر ادم ریه وجود دارد.</a:t>
            </a:r>
          </a:p>
          <a:p>
            <a:pPr algn="r" rtl="1"/>
            <a:r>
              <a:rPr lang="fa-IR" dirty="0"/>
              <a:t>ممکن است نیمه هوشیار، بیهوش یا در حال تشنج باشد</a:t>
            </a:r>
          </a:p>
          <a:p>
            <a:pPr algn="r" rtl="1"/>
            <a:r>
              <a:rPr lang="fa-IR" dirty="0"/>
              <a:t>پوست ممکن است رنگ پریده، برافروخته یا طبیعی، سرد یا گرم، خشک یا مرطوب باشد</a:t>
            </a:r>
          </a:p>
          <a:p>
            <a:pPr algn="r" rtl="1"/>
            <a:r>
              <a:rPr lang="fa-IR" dirty="0"/>
              <a:t>ممکن است ادم گوده گذار یا خفیف داشته باشد(در توکسمی بارداری)</a:t>
            </a:r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742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88B5-413F-356F-3825-3C355556B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اورژانس های فشارخون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09890-F091-259E-D9A5-DF434E3F0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/>
              <a:t>درمان:</a:t>
            </a:r>
          </a:p>
          <a:p>
            <a:pPr algn="r" rtl="1"/>
            <a:r>
              <a:rPr lang="fa-IR" dirty="0"/>
              <a:t>در وضعیت راحت قرار دهید</a:t>
            </a:r>
          </a:p>
          <a:p>
            <a:pPr algn="r" rtl="1"/>
            <a:r>
              <a:rPr lang="fa-IR" dirty="0"/>
              <a:t>در صورت نیاز راه هوایی و پشتیبانی تهویه ای ایجاد کنید یا اکسیژن بدهید</a:t>
            </a:r>
          </a:p>
          <a:p>
            <a:pPr algn="r" rtl="1"/>
            <a:r>
              <a:rPr lang="fa-IR" dirty="0"/>
              <a:t>درمان حمایتی </a:t>
            </a:r>
            <a:r>
              <a:rPr lang="en-US" dirty="0"/>
              <a:t>IV</a:t>
            </a:r>
            <a:r>
              <a:rPr lang="fa-IR" dirty="0"/>
              <a:t>(اگر وقت گیر است انجام ندهید)</a:t>
            </a:r>
          </a:p>
          <a:p>
            <a:pPr algn="r" rtl="1"/>
            <a:r>
              <a:rPr lang="fa-IR" dirty="0"/>
              <a:t>بیمار باردار را به پهلوی چپ بخوابانید</a:t>
            </a:r>
          </a:p>
          <a:p>
            <a:pPr algn="r" rtl="1"/>
            <a:r>
              <a:rPr lang="fa-IR" dirty="0"/>
              <a:t>فقط در صورتی پیش از بیمارستاننیاز به درمان دارد که با تغییرات اعضای انتهایی همراه باشد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91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9462-4607-444F-B761-AE81638F8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اورژانس های فشارخون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5FC30-CB52-410D-896A-CCE277A5B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b="1" dirty="0"/>
              <a:t>درمان دارویی:</a:t>
            </a:r>
          </a:p>
          <a:p>
            <a:pPr algn="r" rtl="1"/>
            <a:r>
              <a:rPr lang="fa-IR" dirty="0"/>
              <a:t>استفاده از مهارکننده های کانال کلسیم همچون نیفیدیپین به دلیل کاهش قابل توجه فشارخون بیمار میتواند مشکل زا باشد.</a:t>
            </a:r>
          </a:p>
          <a:p>
            <a:pPr algn="r" rtl="1"/>
            <a:r>
              <a:rPr lang="fa-IR" dirty="0"/>
              <a:t>استفاده از لازیکس برای کاهش پیش بار</a:t>
            </a:r>
          </a:p>
          <a:p>
            <a:pPr algn="r" rtl="1"/>
            <a:r>
              <a:rPr lang="fa-IR" dirty="0"/>
              <a:t>اسفاده ار نیترات ها برای کاهش پس بار</a:t>
            </a:r>
          </a:p>
          <a:p>
            <a:pPr algn="r" rtl="1"/>
            <a:r>
              <a:rPr lang="fa-IR" dirty="0"/>
              <a:t>درمان انسفالوپاتی فشارخون بالا:</a:t>
            </a:r>
          </a:p>
          <a:p>
            <a:pPr algn="r" rtl="1"/>
            <a:r>
              <a:rPr lang="fa-IR" dirty="0"/>
              <a:t>مورفین</a:t>
            </a:r>
          </a:p>
          <a:p>
            <a:pPr algn="r" rtl="1"/>
            <a:r>
              <a:rPr lang="fa-IR" dirty="0"/>
              <a:t>لازیکس</a:t>
            </a:r>
          </a:p>
          <a:p>
            <a:pPr algn="r" rtl="1"/>
            <a:r>
              <a:rPr lang="fa-IR" dirty="0"/>
              <a:t>نیتروگلیسرین یا نیتروپروساید</a:t>
            </a:r>
          </a:p>
          <a:p>
            <a:pPr algn="r" rtl="1"/>
            <a:r>
              <a:rPr lang="fa-IR" dirty="0"/>
              <a:t>لابتالول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40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554D-1A27-F269-C22C-A3C2DBD6C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/>
              <a:t>اورژانس های فشارخون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94417-2C9A-8B0B-25C6-24A6DEB83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/>
              <a:t>شرح حال هدفمند:</a:t>
            </a:r>
          </a:p>
          <a:p>
            <a:pPr algn="r" rtl="1"/>
            <a:r>
              <a:rPr lang="fa-IR" dirty="0"/>
              <a:t>سابقه ی هایپرتنشن دارد یا خیر.</a:t>
            </a:r>
          </a:p>
          <a:p>
            <a:pPr algn="r" rtl="1"/>
            <a:r>
              <a:rPr lang="fa-IR" dirty="0"/>
              <a:t>داروهایش را بدرستی مصرف کرده یا خیر.</a:t>
            </a:r>
          </a:p>
          <a:p>
            <a:pPr algn="r" rtl="1"/>
            <a:r>
              <a:rPr lang="fa-IR" dirty="0"/>
              <a:t>معاینه ی جسمانی لازم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91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A5E7D-1227-7A75-1408-A48467745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آتروسکلروز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C52E3-EA9E-A1B9-1698-7C85564F5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262752"/>
            <a:ext cx="8761412" cy="4138047"/>
          </a:xfrm>
        </p:spPr>
        <p:txBody>
          <a:bodyPr/>
          <a:lstStyle/>
          <a:p>
            <a:pPr algn="r" rtl="1"/>
            <a:r>
              <a:rPr lang="fa-IR" dirty="0"/>
              <a:t>علت زمینه ای اصلی بسیاری از بیماری های قلبی و عروقی</a:t>
            </a:r>
          </a:p>
          <a:p>
            <a:pPr algn="r" rtl="1"/>
            <a:r>
              <a:rPr lang="fa-IR" dirty="0"/>
              <a:t>نوعی بیماری تحلیل برنده ی پیشرونده ی شریان هاست</a:t>
            </a:r>
          </a:p>
          <a:p>
            <a:pPr algn="r" rtl="1"/>
            <a:r>
              <a:rPr lang="fa-IR" b="1" dirty="0"/>
              <a:t>علت: </a:t>
            </a:r>
            <a:r>
              <a:rPr lang="fa-IR" dirty="0"/>
              <a:t>رسوب چربی برروی تونیکا انیتما ی رگ</a:t>
            </a:r>
          </a:p>
          <a:p>
            <a:pPr algn="r" rtl="1"/>
            <a:r>
              <a:rPr lang="fa-IR" dirty="0"/>
              <a:t>درگیری تونیکا انیتما باعث درگیری تونیکا مدیا نیز میشود</a:t>
            </a:r>
          </a:p>
          <a:p>
            <a:pPr algn="r" rtl="1"/>
            <a:r>
              <a:rPr lang="fa-IR" dirty="0"/>
              <a:t>با گذر زمان کلسیم به چربی میپیوندد            تشکیل پلاک                   خونریزی              اسکار، فیبروز، تشکیل پلاک بزرگتر و آنوریسم</a:t>
            </a:r>
          </a:p>
          <a:p>
            <a:pPr algn="r" rtl="1"/>
            <a:r>
              <a:rPr lang="fa-IR" b="1" dirty="0"/>
              <a:t>مشکلات وابسته:</a:t>
            </a:r>
          </a:p>
          <a:p>
            <a:pPr algn="r" rtl="1"/>
            <a:r>
              <a:rPr lang="fa-IR" b="1" dirty="0"/>
              <a:t>تصلب شرایین:</a:t>
            </a:r>
            <a:r>
              <a:rPr lang="fa-IR" dirty="0"/>
              <a:t>از همگسیختگی سطح انیتمای رگ            از بین رفتن قدرت ارتجاعی رگ           ایجاد هایپرتنشن         </a:t>
            </a:r>
          </a:p>
          <a:p>
            <a:pPr algn="r" rtl="1"/>
            <a:r>
              <a:rPr lang="fa-IR" dirty="0"/>
              <a:t>کاهش جریان خون در رگ مبتلا                 ایجاد آنژین صدری و لنگیدن متناوب</a:t>
            </a: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54C833B-6E18-9089-1F97-F372199405B6}"/>
              </a:ext>
            </a:extLst>
          </p:cNvPr>
          <p:cNvSpPr/>
          <p:nvPr/>
        </p:nvSpPr>
        <p:spPr>
          <a:xfrm rot="10800000">
            <a:off x="6096000" y="4060556"/>
            <a:ext cx="661261" cy="46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CBBCA6D-02E4-768D-70E3-860EAB536FDA}"/>
              </a:ext>
            </a:extLst>
          </p:cNvPr>
          <p:cNvSpPr/>
          <p:nvPr/>
        </p:nvSpPr>
        <p:spPr>
          <a:xfrm rot="10800000">
            <a:off x="3952068" y="4060556"/>
            <a:ext cx="1146874" cy="46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4DFA3F9-6C39-9F8A-74EE-816D58981054}"/>
              </a:ext>
            </a:extLst>
          </p:cNvPr>
          <p:cNvSpPr/>
          <p:nvPr/>
        </p:nvSpPr>
        <p:spPr>
          <a:xfrm rot="10800000">
            <a:off x="2386739" y="4060555"/>
            <a:ext cx="805912" cy="46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DAA39C7-9FDB-5B08-AB90-05C392A1C661}"/>
              </a:ext>
            </a:extLst>
          </p:cNvPr>
          <p:cNvSpPr/>
          <p:nvPr/>
        </p:nvSpPr>
        <p:spPr>
          <a:xfrm rot="10800000">
            <a:off x="5098942" y="5114441"/>
            <a:ext cx="743919" cy="46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A936A8C-BA97-D8C7-F36B-CB970612D9A4}"/>
              </a:ext>
            </a:extLst>
          </p:cNvPr>
          <p:cNvSpPr/>
          <p:nvPr/>
        </p:nvSpPr>
        <p:spPr>
          <a:xfrm rot="10800000">
            <a:off x="2019912" y="5115219"/>
            <a:ext cx="61479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5544D2B-A1E3-04A7-A026-D18110D8E09D}"/>
              </a:ext>
            </a:extLst>
          </p:cNvPr>
          <p:cNvSpPr/>
          <p:nvPr/>
        </p:nvSpPr>
        <p:spPr>
          <a:xfrm rot="10800000">
            <a:off x="6095997" y="5743057"/>
            <a:ext cx="1002226" cy="46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6E1D69-6738-F0E5-1E38-E2AD0FEB4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61" y="151229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601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E554A-3A3C-5719-BAC5-586688CD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آترواسکلروز شریان محیطی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88E22-B885-16D2-DB7C-A07228891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499"/>
            <a:ext cx="8761412" cy="3936785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/>
              <a:t>به دلایل ناشناخته شریان های کرونر را درگیر نمیکند</a:t>
            </a:r>
          </a:p>
          <a:p>
            <a:pPr algn="r" rtl="1"/>
            <a:r>
              <a:rPr lang="fa-IR" dirty="0"/>
              <a:t>بیماری پیشرونده ای که اغلب در دیابت دیده میشود</a:t>
            </a:r>
          </a:p>
          <a:p>
            <a:pPr algn="r" rtl="1"/>
            <a:r>
              <a:rPr lang="fa-IR" dirty="0"/>
              <a:t>در موارد شدید             منجر به اولسر و قانقاریا و ایسکمی حاد و مزمن</a:t>
            </a:r>
          </a:p>
          <a:p>
            <a:pPr algn="r" rtl="1"/>
            <a:r>
              <a:rPr lang="fa-IR" b="1" dirty="0"/>
              <a:t>مزمن:</a:t>
            </a:r>
          </a:p>
          <a:p>
            <a:pPr algn="r" rtl="1"/>
            <a:r>
              <a:rPr lang="fa-IR" dirty="0"/>
              <a:t> لنگیدن متناوب در نتیجه ی کاش جریان خون در عضله ی فعال و درد</a:t>
            </a:r>
          </a:p>
          <a:p>
            <a:pPr algn="r" rtl="1"/>
            <a:r>
              <a:rPr lang="fa-IR" dirty="0"/>
              <a:t> شایعترین محل آن پشت ساق پا است اما میتوان سایر عضلات پارا نیز درگیر کند</a:t>
            </a:r>
          </a:p>
          <a:p>
            <a:pPr algn="r" rtl="1"/>
            <a:r>
              <a:rPr lang="fa-IR" dirty="0"/>
              <a:t>درد ابتدا با استراحت بهتر میشود با این وجود با پیشرفت بیماری درد دائمی </a:t>
            </a:r>
          </a:p>
          <a:p>
            <a:pPr algn="r" rtl="1"/>
            <a:r>
              <a:rPr lang="fa-IR" dirty="0"/>
              <a:t>اندام معمولا سالم بنظر میرسد اما نبض ها کاهش یافته و غایب هستند.</a:t>
            </a:r>
          </a:p>
          <a:p>
            <a:pPr algn="r" rtl="1"/>
            <a:r>
              <a:rPr lang="fa-IR" dirty="0"/>
              <a:t>با تشدید ایسکمی، اندام دردناک، سرد و بی حس شده و اولسر، قانقاریا و ونکروز ممکن است بوجود بیاید.</a:t>
            </a:r>
          </a:p>
          <a:p>
            <a:pPr algn="r" rtl="1"/>
            <a:r>
              <a:rPr lang="fa-IR" dirty="0"/>
              <a:t>ادم وجود نخواهد داشت.</a:t>
            </a:r>
          </a:p>
          <a:p>
            <a:pPr algn="r" rtl="1"/>
            <a:endParaRPr lang="fa-IR" dirty="0"/>
          </a:p>
          <a:p>
            <a:pPr algn="r" rtl="1"/>
            <a:endParaRPr lang="en-US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34F9EF6-F12E-9E0A-664D-3FC13A6C3ED2}"/>
              </a:ext>
            </a:extLst>
          </p:cNvPr>
          <p:cNvSpPr/>
          <p:nvPr/>
        </p:nvSpPr>
        <p:spPr>
          <a:xfrm rot="10800000">
            <a:off x="7671662" y="3479369"/>
            <a:ext cx="6819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76DEFB-7301-B208-4E6C-8DFA3DD9B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28" y="2275525"/>
            <a:ext cx="3050188" cy="27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81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8106C-DC53-BD4B-3A15-B30D449B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آترواسکلروز شریان محیطی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21F05-6B31-C318-8B85-A41D9430F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/>
              <a:t>حاد:</a:t>
            </a:r>
          </a:p>
          <a:p>
            <a:pPr algn="r" rtl="1"/>
            <a:r>
              <a:rPr lang="fa-IR" dirty="0"/>
              <a:t>انسداد شریان در اثر آمبولی، آنوریسم یا ترومبوز است.</a:t>
            </a:r>
          </a:p>
          <a:p>
            <a:pPr algn="r" rtl="1"/>
            <a:r>
              <a:rPr lang="fa-IR" dirty="0"/>
              <a:t>آغاز ناگهانی درد، سرد شدن، بی حسی و رنگ پریدگی را تجربه میکند</a:t>
            </a:r>
          </a:p>
          <a:p>
            <a:pPr algn="r" rtl="1"/>
            <a:r>
              <a:rPr lang="fa-IR" dirty="0"/>
              <a:t>نبض های دیستال حس نمیشوند.</a:t>
            </a:r>
          </a:p>
          <a:p>
            <a:pPr algn="r" rtl="1"/>
            <a:r>
              <a:rPr lang="fa-IR" dirty="0"/>
              <a:t>میتواند منجر به ایسکمی شدید همراه با اختلالات حسی و حرکتی گردد</a:t>
            </a:r>
          </a:p>
          <a:p>
            <a:pPr algn="r" rtl="1"/>
            <a:r>
              <a:rPr lang="fa-IR" dirty="0"/>
              <a:t>ادم وجود ندارد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51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59C9-8637-8F62-2BFA-F660E967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ترومبوز ورید عمقی</a:t>
            </a:r>
            <a:br>
              <a:rPr lang="fa-IR" dirty="0"/>
            </a:br>
            <a:r>
              <a:rPr lang="en-US" dirty="0"/>
              <a:t>deep vein thrombosis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9069-726D-F2D5-7DA9-A2580989C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309247"/>
            <a:ext cx="8761412" cy="4548753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/>
              <a:t>شایعترین محل آن ورید های بزرگ ران و پشت زانو است.</a:t>
            </a:r>
          </a:p>
          <a:p>
            <a:pPr algn="r" rtl="1"/>
            <a:r>
              <a:rPr lang="fa-IR" b="1" dirty="0"/>
              <a:t>عوامل مستعد کننده:</a:t>
            </a:r>
          </a:p>
          <a:p>
            <a:pPr algn="r" rtl="1"/>
            <a:r>
              <a:rPr lang="fa-IR" dirty="0"/>
              <a:t>سابقه ی ترومای اخیر</a:t>
            </a:r>
          </a:p>
          <a:p>
            <a:pPr algn="r" rtl="1"/>
            <a:r>
              <a:rPr lang="fa-IR" dirty="0"/>
              <a:t>بی حرکتی</a:t>
            </a:r>
          </a:p>
          <a:p>
            <a:pPr algn="r" rtl="1"/>
            <a:r>
              <a:rPr lang="fa-IR" dirty="0"/>
              <a:t>بارداری یا ورید های واریسی</a:t>
            </a:r>
          </a:p>
          <a:p>
            <a:pPr algn="r" rtl="1"/>
            <a:r>
              <a:rPr lang="fa-IR" b="1" dirty="0"/>
              <a:t>علائم:</a:t>
            </a:r>
          </a:p>
          <a:p>
            <a:pPr algn="r" rtl="1"/>
            <a:r>
              <a:rPr lang="fa-IR" dirty="0"/>
              <a:t>درد دارای افزایش تدریجی و تندرنس پشت زانو</a:t>
            </a:r>
          </a:p>
          <a:p>
            <a:pPr algn="r" rtl="1"/>
            <a:r>
              <a:rPr lang="fa-IR" dirty="0"/>
              <a:t>پشت زانوی متورم به علت انسداد برگشت وریدی</a:t>
            </a:r>
          </a:p>
          <a:p>
            <a:pPr algn="r" rtl="1"/>
            <a:r>
              <a:rPr lang="fa-IR" dirty="0"/>
              <a:t>گاهی ورید متورم مانند طناب قابل لمس است</a:t>
            </a:r>
          </a:p>
          <a:p>
            <a:pPr algn="r" rtl="1"/>
            <a:r>
              <a:rPr lang="fa-IR" dirty="0"/>
              <a:t>بالا نگهداشتن پا علائم را کاهش میدهد</a:t>
            </a:r>
          </a:p>
          <a:p>
            <a:pPr algn="r" rtl="1"/>
            <a:r>
              <a:rPr lang="fa-IR" dirty="0"/>
              <a:t>پوست میتواند گرم و قرمز باشد</a:t>
            </a:r>
          </a:p>
          <a:p>
            <a:pPr algn="r" rtl="1"/>
            <a:r>
              <a:rPr lang="fa-IR" dirty="0"/>
              <a:t>گاهی ممکن است بی علامت باشد</a:t>
            </a:r>
          </a:p>
          <a:p>
            <a:pPr algn="r" rtl="1"/>
            <a:r>
              <a:rPr lang="fa-IR" dirty="0"/>
              <a:t>علامت هومان مثبت</a:t>
            </a:r>
          </a:p>
          <a:p>
            <a:pPr algn="r" rt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73EC4B-7852-3A43-0694-CF0751DA3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41" y="2896972"/>
            <a:ext cx="4012937" cy="298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4784-5C0C-7C45-1DF6-11E5AF8DC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آناتومی قلب و عروق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06301-31C5-5C19-2D0F-AAE821AE2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انواع سلول های قلبی:</a:t>
            </a:r>
          </a:p>
          <a:p>
            <a:pPr algn="r" rtl="1"/>
            <a:r>
              <a:rPr lang="fa-IR" dirty="0"/>
              <a:t>1.سلول های عملکردی:در پاسخ به اسمپالس ها منقبض میشوند</a:t>
            </a:r>
          </a:p>
          <a:p>
            <a:pPr algn="r" rtl="1"/>
            <a:r>
              <a:rPr lang="fa-IR" dirty="0"/>
              <a:t>2.سلول های سیستم هدایتی: محل های ضربان ساز-مسیر هدایتی(نه منقبض میشوند و نه ایمپالس تولید میکنند)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588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C1607C-489F-6DB6-D98B-AE34FCCB8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339" y="1907986"/>
            <a:ext cx="2143125" cy="24935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F94427-D8A6-A2B5-8705-609795167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937" y="1907987"/>
            <a:ext cx="3536602" cy="230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3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EC760-4386-2580-C0CC-A9F340D1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ورید های واریسی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5FB0D-E5E3-7066-4F92-69E06A3AA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/>
              <a:t>ورید های سطحی متسع که غالبا در اندام تحتانی دیده میشوند</a:t>
            </a:r>
          </a:p>
          <a:p>
            <a:pPr algn="r" rtl="1"/>
            <a:r>
              <a:rPr lang="fa-IR" b="1" dirty="0"/>
              <a:t>عوامل مستعد کننده:</a:t>
            </a:r>
          </a:p>
          <a:p>
            <a:pPr algn="r" rtl="1"/>
            <a:r>
              <a:rPr lang="fa-IR" dirty="0"/>
              <a:t>بارداری</a:t>
            </a:r>
          </a:p>
          <a:p>
            <a:pPr algn="r" rtl="1"/>
            <a:r>
              <a:rPr lang="fa-IR" dirty="0"/>
              <a:t>چاقی</a:t>
            </a:r>
          </a:p>
          <a:p>
            <a:pPr algn="r" rtl="1"/>
            <a:r>
              <a:rPr lang="fa-IR" dirty="0"/>
              <a:t>ژنتیک</a:t>
            </a:r>
          </a:p>
          <a:p>
            <a:pPr algn="r" rtl="1"/>
            <a:r>
              <a:rPr lang="fa-IR" b="1" dirty="0"/>
              <a:t>علائم و نشانه ها:</a:t>
            </a:r>
          </a:p>
          <a:p>
            <a:pPr algn="r" rtl="1"/>
            <a:r>
              <a:rPr lang="fa-IR" dirty="0"/>
              <a:t>اتساع واضح ورید های ساق</a:t>
            </a:r>
          </a:p>
          <a:p>
            <a:pPr algn="r" rtl="1"/>
            <a:r>
              <a:rPr lang="fa-IR" dirty="0"/>
              <a:t>تورم و ناراحتی پایین ساق بخصوص در پایان روز</a:t>
            </a:r>
          </a:p>
          <a:p>
            <a:pPr algn="r" rtl="1"/>
            <a:r>
              <a:rPr lang="fa-IR" dirty="0"/>
              <a:t>تغییر قوام پوست ساق و مچ پا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EE551-BD1A-FF32-64EB-CB3CD51A6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98" y="2603500"/>
            <a:ext cx="2419430" cy="328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754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722FE-DC8E-5A01-2BED-0022642EF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ورید های واریسی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28277-67F0-C15F-1A45-4A30E4C01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/>
              <a:t>در حالت مزمن:</a:t>
            </a:r>
          </a:p>
          <a:p>
            <a:pPr algn="r" rtl="1"/>
            <a:r>
              <a:rPr lang="fa-IR" dirty="0"/>
              <a:t>میتواند اولسر استاز وریدی که حالت غیر بحرانی است رخ دهد</a:t>
            </a:r>
          </a:p>
          <a:p>
            <a:pPr algn="r" rtl="1"/>
            <a:r>
              <a:rPr lang="fa-IR" dirty="0"/>
              <a:t>این اولسر های استاز میتوانند پاره شوند ولی فشار مستقیم معمولا میتواند خونریزی را کنترل کند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A59A89-B0B9-F2AF-A3A8-19EE3C93F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027" y="4311650"/>
            <a:ext cx="6005264" cy="24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571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90BE-EA4C-4E45-BDC8-EFAA0C9E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آنوریسم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0D8BF-A4D0-B135-D2DF-F2020BAE6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به معنای اتساع رگ</a:t>
            </a:r>
          </a:p>
          <a:p>
            <a:pPr algn="r" rtl="1"/>
            <a:r>
              <a:rPr lang="fa-IR" dirty="0"/>
              <a:t>شکاف تونیکا انیتما ی رگ</a:t>
            </a:r>
          </a:p>
          <a:p>
            <a:pPr algn="r" rtl="1"/>
            <a:r>
              <a:rPr lang="fa-IR" b="1" dirty="0"/>
              <a:t>انواع انوریسم:</a:t>
            </a:r>
          </a:p>
          <a:p>
            <a:pPr algn="r" rtl="1"/>
            <a:r>
              <a:rPr lang="fa-IR" dirty="0"/>
              <a:t>حاصل از اترواسکلروز(در اکثر موارد علت اصلی و بیشتر در آئورت بعلت فشار بالای خون)</a:t>
            </a:r>
          </a:p>
          <a:p>
            <a:pPr algn="r" rtl="1"/>
            <a:r>
              <a:rPr lang="fa-IR" dirty="0"/>
              <a:t>شکافنده ی </a:t>
            </a:r>
            <a:r>
              <a:rPr lang="en-US" dirty="0"/>
              <a:t>dissecting</a:t>
            </a:r>
            <a:endParaRPr lang="fa-IR" dirty="0"/>
          </a:p>
          <a:p>
            <a:pPr algn="r" rtl="1"/>
            <a:r>
              <a:rPr lang="fa-IR" dirty="0"/>
              <a:t>عفونی(شایعترین علت سفلیس. بندرت اتفاق میفتد)</a:t>
            </a:r>
          </a:p>
          <a:p>
            <a:pPr algn="r" rtl="1"/>
            <a:r>
              <a:rPr lang="fa-IR" dirty="0"/>
              <a:t>مادرزادی(در بیماری های متعددی مانند سندروم مارفان؟)</a:t>
            </a:r>
          </a:p>
          <a:p>
            <a:pPr algn="r" rtl="1"/>
            <a:r>
              <a:rPr lang="fa-IR" dirty="0"/>
              <a:t>ترومایی</a:t>
            </a:r>
          </a:p>
          <a:p>
            <a:pPr algn="r" rt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D92E8-5754-8EF5-5525-C5A04080A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841" y="97366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008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85BC-8A17-72D1-360C-0EC4B0F76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آنوریسم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0F865-769C-77C9-D5BB-7B45D23D3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85261"/>
            <a:ext cx="8761412" cy="4355023"/>
          </a:xfrm>
        </p:spPr>
        <p:txBody>
          <a:bodyPr>
            <a:normAutofit/>
          </a:bodyPr>
          <a:lstStyle/>
          <a:p>
            <a:pPr algn="r" rtl="1"/>
            <a:r>
              <a:rPr lang="fa-IR" b="1" dirty="0"/>
              <a:t>آنوریسم آئورت شکمی:</a:t>
            </a:r>
          </a:p>
          <a:p>
            <a:pPr algn="r" rtl="1"/>
            <a:r>
              <a:rPr lang="fa-IR" dirty="0"/>
              <a:t>معمولا به علت آترواسکلروز و غالبا در آئورت در زیر شریان های کلیه و بالای دوشاخه شدن به شریان ایلیاک داخلی اتفاق میفتد</a:t>
            </a:r>
          </a:p>
          <a:p>
            <a:pPr algn="r" rtl="1"/>
            <a:r>
              <a:rPr lang="fa-IR" dirty="0"/>
              <a:t>در مردان 10 برابر بیشتر از زنان</a:t>
            </a:r>
          </a:p>
          <a:p>
            <a:pPr algn="r" rtl="1"/>
            <a:r>
              <a:rPr lang="fa-IR" dirty="0"/>
              <a:t>بیشتر سنین 60-70 سال</a:t>
            </a:r>
          </a:p>
          <a:p>
            <a:pPr algn="r" rtl="1"/>
            <a:endParaRPr lang="fa-IR" dirty="0"/>
          </a:p>
          <a:p>
            <a:pPr algn="r" rtl="1"/>
            <a:r>
              <a:rPr lang="fa-IR" b="1" dirty="0"/>
              <a:t>علائم و نشانه ها:</a:t>
            </a:r>
          </a:p>
          <a:p>
            <a:pPr algn="r" rtl="1"/>
            <a:r>
              <a:rPr lang="fa-IR" dirty="0"/>
              <a:t>درد شکمی</a:t>
            </a:r>
          </a:p>
          <a:p>
            <a:pPr algn="r" rtl="1"/>
            <a:r>
              <a:rPr lang="fa-IR" dirty="0"/>
              <a:t>درد پشت، پهلو </a:t>
            </a:r>
          </a:p>
          <a:p>
            <a:pPr algn="r" rtl="1"/>
            <a:r>
              <a:rPr lang="fa-IR" dirty="0"/>
              <a:t>هایپوتنشن</a:t>
            </a:r>
          </a:p>
          <a:p>
            <a:pPr algn="r" rtl="1"/>
            <a:r>
              <a:rPr lang="fa-IR" dirty="0"/>
              <a:t>تمایل به دفع مدفوع به علت نشت خون به فضای پشت صفاق</a:t>
            </a:r>
          </a:p>
          <a:p>
            <a:pPr algn="r" rt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0BEAF-C00F-6E9E-1769-5024EC27A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03" y="3223648"/>
            <a:ext cx="3293066" cy="266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058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0785-E8B1-A5FC-1A39-6A956B1F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آنوریسم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1A7C4-CB64-0204-D8FC-AC1DC8AE6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448733"/>
            <a:ext cx="8761412" cy="4014060"/>
          </a:xfrm>
        </p:spPr>
        <p:txBody>
          <a:bodyPr/>
          <a:lstStyle/>
          <a:p>
            <a:pPr algn="r" rtl="1"/>
            <a:r>
              <a:rPr lang="fa-IR" dirty="0"/>
              <a:t>عامل اکثر آنوریسم های آئورت شکاف است           هماتوم          آنوریسم</a:t>
            </a:r>
          </a:p>
          <a:p>
            <a:pPr algn="r" rtl="1"/>
            <a:r>
              <a:rPr lang="fa-IR" dirty="0"/>
              <a:t>شکاف اولیه اغلب در نکروز کیستی مدیا : نوعی بیماری تحلیل برنده بافت همبند حاصل از هایپرتنشن(75-85درصد موارد) و تا حدی سالمندی(ممکن است در سایر افراد با سنین متفاوت نیز اتفاق بیفتد)</a:t>
            </a:r>
          </a:p>
          <a:p>
            <a:pPr algn="r" rtl="1"/>
            <a:endParaRPr lang="fa-IR" dirty="0"/>
          </a:p>
          <a:p>
            <a:pPr algn="r" rtl="1"/>
            <a:r>
              <a:rPr lang="fa-IR" b="1" dirty="0"/>
              <a:t>عوامل مستعد کننده: </a:t>
            </a:r>
            <a:r>
              <a:rPr lang="fa-IR" dirty="0"/>
              <a:t>هایپرتنشن</a:t>
            </a:r>
          </a:p>
          <a:p>
            <a:pPr algn="r" rtl="1"/>
            <a:r>
              <a:rPr lang="fa-IR" dirty="0"/>
              <a:t>بیشتر موارد انوریسم ائورتی شکافنده ائورت صعودی را درگیر میکنند و بعد ازآن به کل آئورت شکمی وشاخه های آن شامل شریان های کرونری، دریچه ی ائورتی، شریان هلی ساب کلاوین و شریان های کاروتید گسترش پیدا کند</a:t>
            </a:r>
          </a:p>
          <a:p>
            <a:pPr algn="r" rtl="1"/>
            <a:r>
              <a:rPr lang="fa-IR" dirty="0"/>
              <a:t>آنوریسم ممکن است در هر زمانی در داخل پریکارد یا فضای پلورال پاره شود.</a:t>
            </a: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BD6B508-4A0C-32CA-AF7E-BF4D21337F6B}"/>
              </a:ext>
            </a:extLst>
          </p:cNvPr>
          <p:cNvSpPr/>
          <p:nvPr/>
        </p:nvSpPr>
        <p:spPr>
          <a:xfrm rot="10800000">
            <a:off x="5594888" y="2597130"/>
            <a:ext cx="50111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5A7B477-45C7-C29C-E00E-D49EB003716C}"/>
              </a:ext>
            </a:extLst>
          </p:cNvPr>
          <p:cNvSpPr/>
          <p:nvPr/>
        </p:nvSpPr>
        <p:spPr>
          <a:xfrm rot="10800000">
            <a:off x="4525505" y="2627351"/>
            <a:ext cx="52694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522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32D1-BC8A-9CAA-859B-079B97B4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آمبولی ریه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1C08D-8F0B-06A3-B052-070E36CF4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/>
              <a:t>حرکت و گیر ردن آمبولوس در شریان های ریوی</a:t>
            </a:r>
          </a:p>
          <a:p>
            <a:pPr algn="r" rtl="1"/>
            <a:r>
              <a:rPr lang="fa-IR" b="1" dirty="0">
                <a:solidFill>
                  <a:schemeClr val="accent1"/>
                </a:solidFill>
              </a:rPr>
              <a:t>آمبولوس: </a:t>
            </a:r>
            <a:r>
              <a:rPr lang="fa-IR" dirty="0"/>
              <a:t>چربی، هوا، مایع آمینیوتیک یا لخته ی خون</a:t>
            </a:r>
          </a:p>
          <a:p>
            <a:pPr algn="r" rtl="1"/>
            <a:r>
              <a:rPr lang="fa-IR" b="1" dirty="0"/>
              <a:t>عوامل مستعدکننده:</a:t>
            </a:r>
          </a:p>
          <a:p>
            <a:pPr algn="r" rtl="1"/>
            <a:r>
              <a:rPr lang="fa-IR" dirty="0"/>
              <a:t>بی حرکتی طولانی مدت</a:t>
            </a:r>
          </a:p>
          <a:p>
            <a:pPr algn="r" rtl="1"/>
            <a:r>
              <a:rPr lang="fa-IR" dirty="0"/>
              <a:t>ترومبوفلبیت</a:t>
            </a:r>
          </a:p>
          <a:p>
            <a:pPr algn="r" rtl="1"/>
            <a:r>
              <a:rPr lang="fa-IR" dirty="0"/>
              <a:t>استفاده از داروهای خاص</a:t>
            </a:r>
          </a:p>
          <a:p>
            <a:pPr algn="r" rtl="1"/>
            <a:r>
              <a:rPr lang="fa-IR" dirty="0"/>
              <a:t>فیبریلاسیون دهلیزی</a:t>
            </a:r>
          </a:p>
          <a:p>
            <a:pPr algn="r" rtl="1"/>
            <a:r>
              <a:rPr lang="fa-IR" dirty="0"/>
              <a:t>جراحی</a:t>
            </a:r>
          </a:p>
          <a:p>
            <a:pPr algn="r" rtl="1"/>
            <a:r>
              <a:rPr lang="fa-IR" dirty="0"/>
              <a:t>شکستگی هیپ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EBCCC-4C53-AE6C-5B4C-A7FF25A29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11" y="2800834"/>
            <a:ext cx="1714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614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6641B-59FE-4C0A-4E89-266D4DB3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آمبولی ریه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6083C-B0DD-199B-56F9-09CDF0BFF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/>
              <a:t>علایم و نشانه ها:</a:t>
            </a:r>
          </a:p>
          <a:p>
            <a:pPr algn="r" rtl="1"/>
            <a:r>
              <a:rPr lang="fa-IR" dirty="0"/>
              <a:t>به اندازه و محل بافت درگیر بستگی دارد</a:t>
            </a:r>
          </a:p>
          <a:p>
            <a:pPr algn="r" rtl="1"/>
            <a:r>
              <a:rPr lang="fa-IR" dirty="0"/>
              <a:t>آغاز ناگهانی تنگی نفس شدید</a:t>
            </a:r>
          </a:p>
          <a:p>
            <a:pPr algn="r" rtl="1"/>
            <a:r>
              <a:rPr lang="fa-IR" dirty="0"/>
              <a:t>با یا بدون درد قفسه ی سینه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نهایتا هایپرتروفی بطن راست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971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4E75-2A30-40AF-71FE-DBDE6ACC2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واسکولیت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40C1-1EF1-96FF-4A0C-8A5687598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60682"/>
            <a:ext cx="8761412" cy="3416300"/>
          </a:xfrm>
        </p:spPr>
        <p:txBody>
          <a:bodyPr/>
          <a:lstStyle/>
          <a:p>
            <a:pPr algn="r" rtl="1"/>
            <a:r>
              <a:rPr lang="fa-IR" dirty="0"/>
              <a:t>نوعی التهاب عروق خونی</a:t>
            </a:r>
          </a:p>
          <a:p>
            <a:pPr algn="r" rtl="1"/>
            <a:r>
              <a:rPr lang="fa-IR" dirty="0"/>
              <a:t>در بیماری ها و سندروم های روماتیسمی </a:t>
            </a:r>
          </a:p>
          <a:p>
            <a:pPr algn="r" rtl="1"/>
            <a:r>
              <a:rPr lang="fa-IR" dirty="0"/>
              <a:t>فرایند التهابی معمولا سگمنتال است</a:t>
            </a:r>
          </a:p>
          <a:p>
            <a:pPr algn="r" rtl="1"/>
            <a:r>
              <a:rPr lang="fa-IR" dirty="0"/>
              <a:t>التهاب داخل مدیای رگ تمایل دارد لایه ارتجاعی داخلی را تخریب کند</a:t>
            </a:r>
          </a:p>
          <a:p>
            <a:pPr algn="r" rtl="1"/>
            <a:r>
              <a:rPr lang="fa-IR" dirty="0"/>
              <a:t>نکروز و هایپرتروفی رگ رخ میدهد           دیواره ی رگ تمایل به شکاف پیدا میکند             فیبرین و گلبول های قرمز خون به به بافت اطراف نشت پیدا میکند             انسداد نسبی یا کامل رگ و نکروز</a:t>
            </a: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C706B99-9CB7-16BC-01B6-000892CF30ED}"/>
              </a:ext>
            </a:extLst>
          </p:cNvPr>
          <p:cNvSpPr/>
          <p:nvPr/>
        </p:nvSpPr>
        <p:spPr>
          <a:xfrm rot="10800000">
            <a:off x="6096000" y="4461594"/>
            <a:ext cx="661261" cy="46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B4FF94F-6457-5742-76F0-48976873B64F}"/>
              </a:ext>
            </a:extLst>
          </p:cNvPr>
          <p:cNvSpPr/>
          <p:nvPr/>
        </p:nvSpPr>
        <p:spPr>
          <a:xfrm rot="10800000">
            <a:off x="2392302" y="4415875"/>
            <a:ext cx="66034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BF72C37-7104-A7AA-A641-931F6D1CA393}"/>
              </a:ext>
            </a:extLst>
          </p:cNvPr>
          <p:cNvSpPr/>
          <p:nvPr/>
        </p:nvSpPr>
        <p:spPr>
          <a:xfrm rot="10800000">
            <a:off x="4510007" y="4695986"/>
            <a:ext cx="77491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B1A52B-01B0-206E-2038-0F413F408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46" y="1169396"/>
            <a:ext cx="2466975" cy="263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820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F3E0-8888-3886-0674-C7FA4EEE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ارزیابی بیماری های قلبی و عروقی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14DB6-17C2-0A43-5BC0-FD578CCA4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781802"/>
          </a:xfrm>
        </p:spPr>
        <p:txBody>
          <a:bodyPr>
            <a:normAutofit/>
          </a:bodyPr>
          <a:lstStyle/>
          <a:p>
            <a:pPr algn="r" rtl="1"/>
            <a:r>
              <a:rPr lang="fa-IR" b="1" dirty="0"/>
              <a:t>بهترین مراقبت      سیستماتیک گام به گام</a:t>
            </a:r>
          </a:p>
          <a:p>
            <a:pPr algn="r" rtl="1"/>
            <a:r>
              <a:rPr lang="fa-IR" dirty="0"/>
              <a:t>1. </a:t>
            </a:r>
            <a:r>
              <a:rPr lang="fa-IR" dirty="0">
                <a:solidFill>
                  <a:schemeClr val="accent1"/>
                </a:solidFill>
              </a:rPr>
              <a:t>مهمترین مشکل تهدید کننده ی حیات بیمار</a:t>
            </a:r>
            <a:r>
              <a:rPr lang="fa-IR" dirty="0"/>
              <a:t>(مشکلات راه هوایی، تنفسی، گردش خون و شوک) را مشخص کنید.(علت در این مرحله مهم نیست)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اقدامات درمانی عمومی در بالین بیمار</a:t>
            </a:r>
            <a:r>
              <a:rPr lang="fa-IR" dirty="0"/>
              <a:t>:</a:t>
            </a:r>
          </a:p>
          <a:p>
            <a:pPr algn="r" rtl="1"/>
            <a:r>
              <a:rPr lang="fa-IR" dirty="0"/>
              <a:t>الف)دادن نیترات ها، آسپرین و مسکن به در علامتدار قفسه سینه</a:t>
            </a:r>
          </a:p>
          <a:p>
            <a:pPr algn="r" rtl="1"/>
            <a:r>
              <a:rPr lang="fa-IR" dirty="0"/>
              <a:t>ب)درمان ادم ریه</a:t>
            </a:r>
          </a:p>
          <a:p>
            <a:pPr algn="r" rtl="1"/>
            <a:r>
              <a:rPr lang="fa-IR" dirty="0"/>
              <a:t>ج)دادن مسکن در اورژانس های عروق محیطی</a:t>
            </a:r>
          </a:p>
          <a:p>
            <a:pPr algn="r" rtl="1"/>
            <a:endParaRPr lang="fa-IR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444E2DA-20C3-4297-F664-53195DAC8B89}"/>
              </a:ext>
            </a:extLst>
          </p:cNvPr>
          <p:cNvSpPr/>
          <p:nvPr/>
        </p:nvSpPr>
        <p:spPr>
          <a:xfrm rot="10800000">
            <a:off x="8059119" y="2774197"/>
            <a:ext cx="278969" cy="46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5AD259-2682-85B5-6F24-A8232C328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98" y="619932"/>
            <a:ext cx="9128502" cy="582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170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71B2-DC57-AB52-6F94-5851872F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ارزیابی بیماری های قلبی و عروقی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2F2A3-7DE1-0CA0-CF00-9A34B2D7C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chemeClr val="accent1"/>
                </a:solidFill>
              </a:rPr>
              <a:t>2.پس از کنترل عامل تهدید کننده ی حیات          </a:t>
            </a:r>
            <a:r>
              <a:rPr lang="fa-IR" dirty="0"/>
              <a:t>شرح حال و معاینه ی جسمانی  برای رسیدن به تشخیص</a:t>
            </a:r>
          </a:p>
          <a:p>
            <a:pPr algn="r" rtl="1"/>
            <a:r>
              <a:rPr lang="fa-IR" dirty="0"/>
              <a:t>ارزیابی در بیماران مبتلا به بیماری جدی         محدود ولی هدفمند</a:t>
            </a:r>
          </a:p>
          <a:p>
            <a:pPr algn="r" rtl="1"/>
            <a:r>
              <a:rPr lang="fa-IR" dirty="0"/>
              <a:t>بیماران با بیماری های خفیف تر            ارزیابی جامع تر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حمایت و پشتیبانی عاطفی از بیمار و خانواده</a:t>
            </a:r>
          </a:p>
          <a:p>
            <a:pPr algn="r" rtl="1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4F0493C-CFA0-AA8A-596C-DB2ECDE74CB8}"/>
              </a:ext>
            </a:extLst>
          </p:cNvPr>
          <p:cNvSpPr/>
          <p:nvPr/>
        </p:nvSpPr>
        <p:spPr>
          <a:xfrm rot="10800000">
            <a:off x="5889356" y="2774197"/>
            <a:ext cx="48044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336786C-407F-DFB8-38DA-F0802F2C14AA}"/>
              </a:ext>
            </a:extLst>
          </p:cNvPr>
          <p:cNvSpPr/>
          <p:nvPr/>
        </p:nvSpPr>
        <p:spPr>
          <a:xfrm rot="10800000">
            <a:off x="6369803" y="3595607"/>
            <a:ext cx="75941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9AAB612-0527-C01F-05D2-434A6590FA3B}"/>
              </a:ext>
            </a:extLst>
          </p:cNvPr>
          <p:cNvSpPr/>
          <p:nvPr/>
        </p:nvSpPr>
        <p:spPr>
          <a:xfrm rot="10800000">
            <a:off x="5925519" y="3169791"/>
            <a:ext cx="480448" cy="45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547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014A4-577E-C722-177C-BFF49F3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بررسی صحنه و ارزیابی ابتدایی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5FC11-43F0-2F2D-1556-C09D61F2D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/>
              <a:t>1. اطمینان از بی خطر بودن صحنه</a:t>
            </a:r>
          </a:p>
          <a:p>
            <a:pPr algn="r" rtl="1"/>
            <a:r>
              <a:rPr lang="fa-IR" b="1" dirty="0"/>
              <a:t>2.سطح پاسخگویی بیمار را مشخص کنید(</a:t>
            </a:r>
            <a:r>
              <a:rPr lang="en-US" b="1" dirty="0"/>
              <a:t>AVPU</a:t>
            </a:r>
            <a:r>
              <a:rPr lang="fa-IR" b="1" dirty="0"/>
              <a:t>)</a:t>
            </a:r>
          </a:p>
          <a:p>
            <a:pPr algn="r" rtl="1"/>
            <a:r>
              <a:rPr lang="fa-IR" b="1" dirty="0"/>
              <a:t>3.انجام </a:t>
            </a:r>
            <a:r>
              <a:rPr lang="en-US" b="1" dirty="0"/>
              <a:t>ABC</a:t>
            </a:r>
            <a:r>
              <a:rPr lang="fa-IR" b="1" dirty="0"/>
              <a:t>:</a:t>
            </a:r>
            <a:r>
              <a:rPr lang="fa-IR" dirty="0"/>
              <a:t>اقدامات در بازگشایی راه هوایی، بررسی تنفس و نبض</a:t>
            </a:r>
          </a:p>
          <a:p>
            <a:pPr algn="r" rtl="1"/>
            <a:r>
              <a:rPr lang="fa-IR" b="1" dirty="0"/>
              <a:t>4. بررسی پوست: </a:t>
            </a:r>
            <a:r>
              <a:rPr lang="fa-IR" dirty="0"/>
              <a:t>بررسی رنگ، دما، رطوبت، تورگور پوستی ، تحریکپذیری و ادم</a:t>
            </a:r>
          </a:p>
          <a:p>
            <a:pPr algn="r" rtl="1"/>
            <a:r>
              <a:rPr lang="fa-IR" b="1" dirty="0"/>
              <a:t>5. اندازه گیری فشار خون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73539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F96F6-BE4D-7B14-4367-C3535B41F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شرح حال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E4B6B-5A6D-0547-17E1-AE9A23D8D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331" y="1425844"/>
            <a:ext cx="8761412" cy="4706820"/>
          </a:xfrm>
        </p:spPr>
        <p:txBody>
          <a:bodyPr/>
          <a:lstStyle/>
          <a:p>
            <a:pPr marL="0" indent="0" algn="r" rtl="1">
              <a:buNone/>
            </a:pP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3B42A4-1762-724A-B662-9D192B059F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5099203"/>
              </p:ext>
            </p:extLst>
          </p:nvPr>
        </p:nvGraphicFramePr>
        <p:xfrm>
          <a:off x="2014780" y="2132808"/>
          <a:ext cx="7749152" cy="4608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37321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FF97-7FED-7D02-5F72-CBBD906F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144149"/>
            <a:ext cx="8761413" cy="706964"/>
          </a:xfrm>
        </p:spPr>
        <p:txBody>
          <a:bodyPr/>
          <a:lstStyle/>
          <a:p>
            <a:pPr algn="ctr"/>
            <a:r>
              <a:rPr lang="fa-IR" dirty="0"/>
              <a:t>علائم شایع</a:t>
            </a:r>
            <a:br>
              <a:rPr lang="fa-IR" dirty="0"/>
            </a:br>
            <a:r>
              <a:rPr lang="en-US" dirty="0"/>
              <a:t>SIGN &amp; SYMPTOM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095AB-22F3-3DCD-7CDE-1639ADEF0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درد یا ناراحتی قفسه ی سینه(شایعترین علامت) اما ممکن است تمام بیماران قلبی درد را تجربه نکنند.</a:t>
            </a:r>
          </a:p>
          <a:p>
            <a:pPr algn="r" rtl="1"/>
            <a:r>
              <a:rPr lang="fa-IR" dirty="0"/>
              <a:t>تنگی نفس</a:t>
            </a:r>
          </a:p>
          <a:p>
            <a:pPr algn="r" rtl="1"/>
            <a:r>
              <a:rPr lang="fa-IR" dirty="0"/>
              <a:t>سرفه</a:t>
            </a:r>
          </a:p>
          <a:p>
            <a:pPr algn="r" rtl="1"/>
            <a:r>
              <a:rPr lang="fa-IR" dirty="0"/>
              <a:t>سنکوپ</a:t>
            </a:r>
          </a:p>
          <a:p>
            <a:pPr algn="r" rtl="1"/>
            <a:r>
              <a:rPr lang="fa-IR" dirty="0"/>
              <a:t>تپش قلب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816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6499-E44C-7E8A-6575-A057EE1D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CHEST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245C0-67A7-2C73-0963-D1B23E34B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dirty="0"/>
              <a:t>CHEST PAIN</a:t>
            </a:r>
            <a:r>
              <a:rPr lang="fa-IR" dirty="0"/>
              <a:t>(درد قفسه ی سینه):</a:t>
            </a:r>
          </a:p>
          <a:p>
            <a:pPr algn="r" rtl="1"/>
            <a:r>
              <a:rPr lang="fa-IR" dirty="0"/>
              <a:t>ناراحتی یا درد قفسه ی سینه با انتشار به شانه، گردن، فک یا پشت </a:t>
            </a:r>
          </a:p>
          <a:p>
            <a:pPr algn="r" rtl="1"/>
            <a:r>
              <a:rPr lang="fa-IR" dirty="0"/>
              <a:t>دربیماران سالند یا دیابتی میتواند بدون درد باشد</a:t>
            </a:r>
          </a:p>
          <a:p>
            <a:pPr algn="r" rtl="1"/>
            <a:r>
              <a:rPr lang="fa-IR" dirty="0"/>
              <a:t>میتواند خوش خیم باشد اما افتراق ان در بالین بیمار سخت است.</a:t>
            </a:r>
          </a:p>
          <a:p>
            <a:pPr algn="r" rt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37040-AA4F-A776-A825-537072D03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116" y="4543909"/>
            <a:ext cx="80962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907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59D691-F9FD-5431-9A68-DAF6FF0DC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33" y="170481"/>
            <a:ext cx="8028121" cy="668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743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26E97-7810-5EE8-658D-FC0DBA8E5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تنگی نفس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91E5F-7465-1EBF-9494-48C0E7E44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اکثر بیماران قلبی به علت ارتباط نزدیک قلب و دستگاه تنفسی مشکل تنفسی دارند.</a:t>
            </a:r>
          </a:p>
          <a:p>
            <a:pPr algn="r" rtl="1"/>
            <a:r>
              <a:rPr lang="fa-IR" dirty="0"/>
              <a:t>در بعضی بیماران ممکن است تنها علامت باشد</a:t>
            </a:r>
          </a:p>
          <a:p>
            <a:pPr algn="r" rtl="1"/>
            <a:r>
              <a:rPr lang="fa-IR" dirty="0"/>
              <a:t>اغلب با انفارکتوس میوکارد همراه است.</a:t>
            </a:r>
          </a:p>
          <a:p>
            <a:pPr algn="r" rtl="1"/>
            <a:r>
              <a:rPr lang="fa-IR" dirty="0"/>
              <a:t>بیماران دارای نارسایی احتقانی قلب نیز ممکن است هنگام دراز کشیدن تنگی نفس یشتری را احساس کنند.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855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D07F-4B33-E6E7-38DE-3E9E1A983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بررسی تنگی نفس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9C6D0-90B3-0D8B-9F53-0574D14F2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1.</a:t>
            </a:r>
            <a:r>
              <a:rPr lang="fa-IR" b="1" dirty="0"/>
              <a:t>مدت:</a:t>
            </a:r>
            <a:r>
              <a:rPr lang="fa-IR" dirty="0"/>
              <a:t>چقدر طول کشیده، مداوم است یا متناوب</a:t>
            </a:r>
          </a:p>
          <a:p>
            <a:pPr algn="r" rtl="1"/>
            <a:r>
              <a:rPr lang="fa-IR" dirty="0"/>
              <a:t>2.</a:t>
            </a:r>
            <a:r>
              <a:rPr lang="fa-IR" b="1" dirty="0"/>
              <a:t>آغاز:</a:t>
            </a:r>
            <a:r>
              <a:rPr lang="fa-IR" dirty="0"/>
              <a:t>ناگهانی بوده یا خیر</a:t>
            </a:r>
          </a:p>
          <a:p>
            <a:pPr algn="r" rtl="1"/>
            <a:r>
              <a:rPr lang="fa-IR" dirty="0"/>
              <a:t>3.</a:t>
            </a:r>
            <a:r>
              <a:rPr lang="fa-IR" b="1" dirty="0"/>
              <a:t>تسکین یا تشدید:</a:t>
            </a:r>
            <a:r>
              <a:rPr lang="fa-IR" dirty="0"/>
              <a:t>تسکین یا تشدید</a:t>
            </a:r>
          </a:p>
          <a:p>
            <a:pPr algn="r" rtl="1"/>
            <a:r>
              <a:rPr lang="fa-IR" dirty="0"/>
              <a:t>4. </a:t>
            </a:r>
            <a:r>
              <a:rPr lang="fa-IR" b="1" dirty="0"/>
              <a:t>اورتوپنه:</a:t>
            </a:r>
            <a:r>
              <a:rPr lang="fa-IR" dirty="0"/>
              <a:t>ایا با نشستن تخفیف پیدا میکند؟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17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D9FC-C8E2-79DE-EB1F-1EA85CEB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سرفه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4201D-C036-CFB8-D1C0-4FD3FD09B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اکثر بیماران مبتلا به درد قفسه ی سینه سرفه میکنند.</a:t>
            </a:r>
          </a:p>
          <a:p>
            <a:pPr algn="r" rtl="1"/>
            <a:r>
              <a:rPr lang="fa-IR" dirty="0"/>
              <a:t>سرفه خشک است یا مرطوب؟</a:t>
            </a:r>
          </a:p>
          <a:p>
            <a:pPr algn="r" rtl="1"/>
            <a:r>
              <a:rPr lang="fa-IR" dirty="0"/>
              <a:t>یا بیمار هنگام سرفه کردن از عضلات قفسه ی سینه استفاده میکند؟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981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C341-130A-A0BE-4BD0-AC6EE57B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سایر علائم و نشانه های وابسته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004EF-3391-7606-FB0F-195A91D6A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26224"/>
            <a:ext cx="8761412" cy="4153546"/>
          </a:xfrm>
        </p:spPr>
        <p:txBody>
          <a:bodyPr/>
          <a:lstStyle/>
          <a:p>
            <a:pPr algn="r" rtl="1"/>
            <a:r>
              <a:rPr lang="fa-IR" b="1" dirty="0"/>
              <a:t>سطح هوشیاری: </a:t>
            </a:r>
            <a:r>
              <a:rPr lang="fa-IR" dirty="0"/>
              <a:t>نشاندهنده ی خونرسانی مغز</a:t>
            </a:r>
          </a:p>
          <a:p>
            <a:pPr algn="r" rtl="1"/>
            <a:r>
              <a:rPr lang="fa-IR" b="1" dirty="0"/>
              <a:t>تعریق:</a:t>
            </a:r>
            <a:r>
              <a:rPr lang="fa-IR" dirty="0"/>
              <a:t>مشکلات قلبی بر دستگاه عصبی خودمختار تاثیر میگذارند و تحریک سمپاتیک موجب تعریق شدید میشود</a:t>
            </a:r>
          </a:p>
          <a:p>
            <a:pPr algn="r" rtl="1"/>
            <a:r>
              <a:rPr lang="fa-IR" b="1" dirty="0"/>
              <a:t>بی قراری و اضطراب:</a:t>
            </a:r>
            <a:r>
              <a:rPr lang="fa-IR" dirty="0"/>
              <a:t>از اولین علائم کاهش خونرسانی  و اکسیژنرسانی مغز</a:t>
            </a:r>
          </a:p>
          <a:p>
            <a:pPr algn="r" rtl="1"/>
            <a:r>
              <a:rPr lang="fa-IR" b="1" dirty="0"/>
              <a:t>احساس مرگ قریب الوقوع: </a:t>
            </a:r>
            <a:r>
              <a:rPr lang="fa-IR" dirty="0"/>
              <a:t>در نتیجه ی تحریک شدید و قابل توجه دستگاه عصبی سمپاتیک</a:t>
            </a:r>
          </a:p>
          <a:p>
            <a:pPr algn="r" rtl="1"/>
            <a:r>
              <a:rPr lang="fa-IR" b="1" dirty="0"/>
              <a:t>خستگی:</a:t>
            </a:r>
            <a:r>
              <a:rPr lang="fa-IR" dirty="0"/>
              <a:t>به علت کم خونی، کاهش اکسیژن رسانی یا اختلال کلی عملکرد دستگاه قلبی و عروقی</a:t>
            </a:r>
          </a:p>
          <a:p>
            <a:pPr algn="r" rtl="1"/>
            <a:r>
              <a:rPr lang="fa-IR" b="1" dirty="0"/>
              <a:t>تپش قلب:</a:t>
            </a:r>
            <a:r>
              <a:rPr lang="fa-IR" dirty="0"/>
              <a:t>به علت تاکیکاردی</a:t>
            </a:r>
          </a:p>
          <a:p>
            <a:pPr algn="r" rtl="1"/>
            <a:r>
              <a:rPr lang="fa-IR" b="1" dirty="0"/>
              <a:t>ادم:</a:t>
            </a:r>
            <a:r>
              <a:rPr lang="fa-IR" dirty="0"/>
              <a:t>تجمع مایع در فضای سوم است. با افت عملکرد قلب  همراه است و نشانده ی بیماری های مزمن قلبی و عروقی است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2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49CAE-EBFD-5201-BD67-74017C223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98" y="1162372"/>
            <a:ext cx="9128502" cy="50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202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E2C5B-6303-892B-F297-EF16C67AC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سایر علائم و نشانه های وابسته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F8DEF-1B29-486F-7E73-FA27C6FE1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69763"/>
            <a:ext cx="8761412" cy="429303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b="1" dirty="0"/>
              <a:t>سردرد</a:t>
            </a:r>
            <a:r>
              <a:rPr lang="fa-IR" dirty="0"/>
              <a:t> </a:t>
            </a:r>
          </a:p>
          <a:p>
            <a:pPr algn="r" rtl="1"/>
            <a:r>
              <a:rPr lang="fa-IR" dirty="0">
                <a:solidFill>
                  <a:schemeClr val="accent1"/>
                </a:solidFill>
              </a:rPr>
              <a:t>دلایل:</a:t>
            </a:r>
          </a:p>
          <a:p>
            <a:pPr algn="r" rtl="1"/>
            <a:r>
              <a:rPr lang="fa-IR" dirty="0"/>
              <a:t>1.کاهش خونرسانی به</a:t>
            </a:r>
            <a:r>
              <a:rPr lang="en-US" dirty="0"/>
              <a:t>CNS</a:t>
            </a:r>
            <a:r>
              <a:rPr lang="fa-IR" dirty="0"/>
              <a:t>. شدید است</a:t>
            </a:r>
          </a:p>
          <a:p>
            <a:pPr algn="r" rtl="1"/>
            <a:r>
              <a:rPr lang="fa-IR" dirty="0"/>
              <a:t>2.افزایش دوز داروی نیتروگلیسرین</a:t>
            </a:r>
          </a:p>
          <a:p>
            <a:pPr algn="r" rtl="1"/>
            <a:r>
              <a:rPr lang="fa-IR" dirty="0"/>
              <a:t>3. تشدید بیماری قلبی</a:t>
            </a:r>
          </a:p>
          <a:p>
            <a:pPr algn="r" rtl="1"/>
            <a:endParaRPr lang="fa-IR" dirty="0"/>
          </a:p>
          <a:p>
            <a:pPr algn="r" rtl="1"/>
            <a:r>
              <a:rPr lang="fa-IR" b="1" dirty="0"/>
              <a:t>سنکوپ:</a:t>
            </a:r>
            <a:r>
              <a:rPr lang="fa-IR" dirty="0"/>
              <a:t>افت هوشیاری به دلیل کاهش گذرای جریان خون مغز.</a:t>
            </a:r>
          </a:p>
          <a:p>
            <a:pPr algn="r" rtl="1"/>
            <a:r>
              <a:rPr lang="fa-IR" dirty="0"/>
              <a:t> </a:t>
            </a:r>
            <a:r>
              <a:rPr lang="fa-IR" dirty="0">
                <a:solidFill>
                  <a:schemeClr val="accent1"/>
                </a:solidFill>
              </a:rPr>
              <a:t>دلایل:</a:t>
            </a:r>
          </a:p>
          <a:p>
            <a:pPr algn="r" rtl="1"/>
            <a:r>
              <a:rPr lang="fa-IR" dirty="0"/>
              <a:t>آریتمی های قلبی</a:t>
            </a:r>
          </a:p>
          <a:p>
            <a:pPr algn="r" rtl="1"/>
            <a:r>
              <a:rPr lang="fa-IR" dirty="0"/>
              <a:t>آسیب های ایسکمیک به علت اختلال در خونرسانی قلب</a:t>
            </a:r>
          </a:p>
          <a:p>
            <a:pPr algn="r" rtl="1"/>
            <a:r>
              <a:rPr lang="fa-IR" dirty="0"/>
              <a:t>کاهش برونده قلبی و افت جریان خون</a:t>
            </a:r>
            <a:r>
              <a:rPr lang="en-US" dirty="0"/>
              <a:t>CNS</a:t>
            </a:r>
            <a:endParaRPr lang="fa-IR" dirty="0"/>
          </a:p>
          <a:p>
            <a:pPr algn="r" rtl="1"/>
            <a:r>
              <a:rPr lang="fa-IR" dirty="0"/>
              <a:t>درد شدید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121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6B4F-E0E4-6C8A-F302-D86834351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سایر علائم و نشانه های وابسته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E53A8-8D2B-59C1-03B9-4CCB312B7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/>
              <a:t>تغییرات رفتاری:</a:t>
            </a:r>
            <a:r>
              <a:rPr lang="fa-IR" dirty="0"/>
              <a:t>کاهش حاد یا مزمن جریان خون مغز. میتواند نشاندهنده ی پنهان بیماری قلبی و عروقی باشد</a:t>
            </a:r>
          </a:p>
          <a:p>
            <a:pPr algn="r" rtl="1"/>
            <a:r>
              <a:rPr lang="fa-IR" b="1" dirty="0"/>
              <a:t>حالت نگرانی چهره:</a:t>
            </a:r>
            <a:r>
              <a:rPr lang="fa-IR" dirty="0"/>
              <a:t>درد همراه با تاثیر بر سمپاتیک</a:t>
            </a:r>
          </a:p>
          <a:p>
            <a:pPr algn="r" rtl="1"/>
            <a:r>
              <a:rPr lang="fa-IR" b="1" dirty="0"/>
              <a:t>محدودیت فعالیت:</a:t>
            </a:r>
            <a:r>
              <a:rPr lang="fa-IR" dirty="0"/>
              <a:t>درد نتیجه ی کاهش فعالیت قلب. میتواند سریع(حاد) یا کند(مزمن) اتفاق بیفتد</a:t>
            </a:r>
          </a:p>
          <a:p>
            <a:pPr algn="r" rtl="1"/>
            <a:r>
              <a:rPr lang="fa-IR" b="1" dirty="0"/>
              <a:t>تروما:</a:t>
            </a:r>
            <a:r>
              <a:rPr lang="fa-IR" dirty="0"/>
              <a:t>میتواند در نتیجه ی کاهش خونرسانی به </a:t>
            </a:r>
            <a:r>
              <a:rPr lang="en-US" dirty="0"/>
              <a:t>CNS</a:t>
            </a:r>
            <a:r>
              <a:rPr lang="fa-IR" dirty="0"/>
              <a:t> باشد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636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48A19-E1DA-DB7C-8865-9FEAD535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190644"/>
            <a:ext cx="8761413" cy="706964"/>
          </a:xfrm>
        </p:spPr>
        <p:txBody>
          <a:bodyPr/>
          <a:lstStyle/>
          <a:p>
            <a:pPr algn="ctr"/>
            <a:r>
              <a:rPr lang="fa-IR" dirty="0"/>
              <a:t>آلرژی</a:t>
            </a:r>
            <a:br>
              <a:rPr lang="fa-IR" dirty="0"/>
            </a:br>
            <a:r>
              <a:rPr lang="en-US" dirty="0"/>
              <a:t>ALLERGY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65433-65AD-C69E-FF3B-B8DADF55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6" y="2649995"/>
            <a:ext cx="8761412" cy="3416300"/>
          </a:xfrm>
        </p:spPr>
        <p:txBody>
          <a:bodyPr/>
          <a:lstStyle/>
          <a:p>
            <a:pPr algn="r" rtl="1"/>
            <a:r>
              <a:rPr lang="fa-IR" dirty="0"/>
              <a:t>آیا به داروی خاصی آلرژی دارد؟(بین آلرژی دارویی و عوارض ناخواسته  دارو تفاوت وجود دارد)</a:t>
            </a:r>
          </a:p>
          <a:p>
            <a:pPr algn="r" rtl="1"/>
            <a:r>
              <a:rPr lang="fa-IR" dirty="0"/>
              <a:t>تمام مواردی که فرد به آنها الرژی دارد را از او سوال کنید.</a:t>
            </a:r>
          </a:p>
          <a:p>
            <a:pPr algn="r" rt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6DF882-BF59-A9D4-273A-E053E28A3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688" y="3485970"/>
            <a:ext cx="5067945" cy="308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640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998F2-87A7-FE6B-B51D-4BBD270E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داروها</a:t>
            </a:r>
            <a:br>
              <a:rPr lang="fa-IR" dirty="0"/>
            </a:br>
            <a:r>
              <a:rPr lang="en-US" dirty="0"/>
              <a:t>MEDICATION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E816A-1EBC-E2DC-B567-5CE953F83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اکنون چه داروهایی استفاده میکند؟</a:t>
            </a:r>
          </a:p>
          <a:p>
            <a:pPr algn="r" rtl="1"/>
            <a:r>
              <a:rPr lang="fa-IR" dirty="0"/>
              <a:t>نیتروگلیسیرین(نیتروستات)</a:t>
            </a:r>
          </a:p>
          <a:p>
            <a:pPr algn="r" rtl="1"/>
            <a:r>
              <a:rPr lang="fa-IR" dirty="0"/>
              <a:t>پروپرانولول(ایندرال) و سایر بتابلوکر ها</a:t>
            </a:r>
          </a:p>
          <a:p>
            <a:pPr algn="r" rtl="1"/>
            <a:r>
              <a:rPr lang="fa-IR" dirty="0"/>
              <a:t>دیژیتال ها(لانوکسین)</a:t>
            </a:r>
          </a:p>
          <a:p>
            <a:pPr algn="r" rtl="1"/>
            <a:r>
              <a:rPr lang="fa-IR" dirty="0"/>
              <a:t>دیورتیک ها(لازیکس، ماکس زید، دیازید)</a:t>
            </a:r>
          </a:p>
          <a:p>
            <a:pPr algn="r" rtl="1"/>
            <a:r>
              <a:rPr lang="fa-IR" dirty="0"/>
              <a:t>داروهای ضدفشارخون بالا(وازوتک، پری نیویل، کاپوتن)</a:t>
            </a:r>
          </a:p>
          <a:p>
            <a:pPr algn="r" rtl="1"/>
            <a:r>
              <a:rPr lang="fa-IR" dirty="0"/>
              <a:t>داروهای ضد آریتمی(مکستیل، کونیاگلوت، تامبوکور)</a:t>
            </a:r>
          </a:p>
          <a:p>
            <a:pPr algn="r" rtl="1"/>
            <a:r>
              <a:rPr lang="fa-IR" dirty="0"/>
              <a:t>داروهای کاهندهی چربی خون(مواکور، لوبید)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078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0AD13-18DE-C10C-488E-94A126402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ایا داروهایش را مصرف میکند؟</a:t>
            </a:r>
          </a:p>
          <a:p>
            <a:pPr algn="r" rtl="1"/>
            <a:r>
              <a:rPr lang="fa-IR" dirty="0"/>
              <a:t>ایا با دوز صحیح مصرف میکند؟</a:t>
            </a:r>
          </a:p>
          <a:p>
            <a:pPr algn="r" rtl="1"/>
            <a:r>
              <a:rPr lang="fa-IR" dirty="0"/>
              <a:t>ایا سر وقت داروهایش را استفاده میکند؟</a:t>
            </a:r>
          </a:p>
          <a:p>
            <a:pPr algn="r" rtl="1"/>
            <a:r>
              <a:rPr lang="fa-IR" dirty="0"/>
              <a:t>بیمار چه داروهای نسخه نشده ای استفاده میکند؟(مانند استفاده از مواد مخدر مثلا تاثیر کوکائین باعث انقباض عروقی شدید میشود و ممکن است منجر به انفارکتوس میوکارد و افزایش خون شدید گردد)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تمامی داروهای بیمار همراه با خود به مرکز درمانی منتقل کنید.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60D8D5-FDEA-7663-E3F7-7F8E40FB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pPr algn="ctr"/>
            <a:r>
              <a:rPr lang="fa-IR" dirty="0"/>
              <a:t>داروها</a:t>
            </a:r>
            <a:br>
              <a:rPr lang="fa-IR" dirty="0"/>
            </a:br>
            <a:r>
              <a:rPr lang="en-US" dirty="0"/>
              <a:t>MEDICATION</a:t>
            </a:r>
          </a:p>
        </p:txBody>
      </p:sp>
    </p:spTree>
    <p:extLst>
      <p:ext uri="{BB962C8B-B14F-4D97-AF65-F5344CB8AC3E}">
        <p14:creationId xmlns:p14="http://schemas.microsoft.com/office/powerpoint/2010/main" val="23258890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0B129-4EF5-CD89-4E18-D9618BDCB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سابقه ی پزشکی قبلی</a:t>
            </a:r>
            <a:br>
              <a:rPr lang="fa-IR" dirty="0"/>
            </a:br>
            <a:r>
              <a:rPr lang="en-US" dirty="0"/>
              <a:t>PAST MEDICAL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DF22F-E8E5-5B1E-FAE3-CA85C788A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ایا بیمار سابقه ی بیماری قلبی دارد؟</a:t>
            </a:r>
          </a:p>
          <a:p>
            <a:pPr algn="r" rtl="1"/>
            <a:r>
              <a:rPr lang="fa-IR" dirty="0"/>
              <a:t>ایا بیمار قبلا مشکل قلبی داشته؟</a:t>
            </a:r>
          </a:p>
          <a:p>
            <a:pPr algn="r" rtl="1"/>
            <a:r>
              <a:rPr lang="fa-IR" dirty="0"/>
              <a:t>بیماری های دریچهه ای</a:t>
            </a:r>
          </a:p>
          <a:p>
            <a:pPr algn="r" rtl="1"/>
            <a:r>
              <a:rPr lang="fa-IR" dirty="0"/>
              <a:t>انوریسم</a:t>
            </a:r>
          </a:p>
          <a:p>
            <a:pPr algn="r" rtl="1"/>
            <a:r>
              <a:rPr lang="fa-IR" dirty="0"/>
              <a:t>جراحی قلبی</a:t>
            </a:r>
          </a:p>
          <a:p>
            <a:pPr algn="r" rtl="1"/>
            <a:r>
              <a:rPr lang="fa-IR" dirty="0"/>
              <a:t>انومالی مادرزادی قلفبی</a:t>
            </a:r>
          </a:p>
          <a:p>
            <a:pPr algn="r" rtl="1"/>
            <a:r>
              <a:rPr lang="fa-IR" dirty="0"/>
              <a:t>پریکاردیت یا دیگر بیماری های قلبی</a:t>
            </a:r>
          </a:p>
          <a:p>
            <a:pPr algn="r" rtl="1"/>
            <a:r>
              <a:rPr lang="fa-IR" dirty="0"/>
              <a:t>نارسایی احتقانی قلب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399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D6E07-1798-F8FA-3961-864C4F039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سابقه ی پزشکی قبلی</a:t>
            </a:r>
            <a:br>
              <a:rPr lang="fa-IR" dirty="0"/>
            </a:br>
            <a:r>
              <a:rPr lang="en-US" dirty="0"/>
              <a:t>PAST MEDICAL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33C9B-8646-445B-97B4-CDABF8F53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بیمار دیگر چه مشکلات پزشکی دارد؟</a:t>
            </a:r>
          </a:p>
          <a:p>
            <a:pPr algn="r" rtl="1"/>
            <a:r>
              <a:rPr lang="fa-IR" dirty="0"/>
              <a:t>ایا فردی در خانواده مشکل قلبی داشته؟ در چه سنی بوده؟(در صورتی که قبل از 50 سالگی بوده احتمال بیماری قلبی مددجو نیز بالاست)</a:t>
            </a:r>
          </a:p>
          <a:p>
            <a:pPr algn="r" rtl="1"/>
            <a:r>
              <a:rPr lang="fa-IR" dirty="0"/>
              <a:t>ایا بیمار سیگار میکشد یا چربی ون دارد؟(عوامل خطر بیماری های قلبی)</a:t>
            </a:r>
          </a:p>
        </p:txBody>
      </p:sp>
    </p:spTree>
    <p:extLst>
      <p:ext uri="{BB962C8B-B14F-4D97-AF65-F5344CB8AC3E}">
        <p14:creationId xmlns:p14="http://schemas.microsoft.com/office/powerpoint/2010/main" val="21313021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605B-AE5B-FDC7-9849-1BB64ECA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LAST ORAL INTAKE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15AA4-C7C5-FD52-1E3E-AF7C51A9A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اخرین بار کی غذا خورده است؟</a:t>
            </a:r>
          </a:p>
          <a:p>
            <a:pPr algn="r" rtl="1"/>
            <a:r>
              <a:rPr lang="fa-IR" dirty="0"/>
              <a:t>درباره ی مصرف کافئین سوال کنید.</a:t>
            </a:r>
          </a:p>
          <a:p>
            <a:pPr algn="r" rtl="1"/>
            <a:r>
              <a:rPr lang="fa-IR" dirty="0"/>
              <a:t> اگر بیمار قبل از شروع علائم غذای پر چرب مصرف کرده باشد ممکن است درد ان ناشی از بیماری کیسه ی صفرا باشد.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183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753D-5B4C-A5AB-9E32-F5A1269D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0C6D0-E33B-B7E3-E6EB-D11B101B6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بیمار قبل از اغاز علائم چه میکرد؟</a:t>
            </a:r>
          </a:p>
          <a:p>
            <a:pPr algn="r" rtl="1"/>
            <a:r>
              <a:rPr lang="fa-IR" dirty="0"/>
              <a:t>ایا مشکل عاطفی وجود داشته؟</a:t>
            </a:r>
          </a:p>
          <a:p>
            <a:pPr algn="r" rtl="1"/>
            <a:r>
              <a:rPr lang="fa-IR" dirty="0"/>
              <a:t>درباره ی شروع درد در حین رابطهی جنسی نیز از بیمار سوال کنید.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108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EECF-5D95-913B-66B0-7F7BE8E07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معاینه ی جسمانی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E83C9-7805-BFC2-1FC3-680043B76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3064014"/>
            <a:ext cx="8761412" cy="2955786"/>
          </a:xfrm>
        </p:spPr>
        <p:txBody>
          <a:bodyPr/>
          <a:lstStyle/>
          <a:p>
            <a:pPr algn="r" rtl="1"/>
            <a:r>
              <a:rPr lang="fa-IR" dirty="0"/>
              <a:t>پس از رسیدگی به مشکلات تهدید کنندهی حیات در وهله ی اول           معاینه ی جسمی</a:t>
            </a:r>
          </a:p>
          <a:p>
            <a:pPr algn="r" rtl="1"/>
            <a:r>
              <a:rPr lang="fa-IR" dirty="0"/>
              <a:t>استفاده از مشاهده، سمع و لمس</a:t>
            </a: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0A0DCE8-FF4B-8D9F-02DE-911E66BF5624}"/>
              </a:ext>
            </a:extLst>
          </p:cNvPr>
          <p:cNvSpPr/>
          <p:nvPr/>
        </p:nvSpPr>
        <p:spPr>
          <a:xfrm rot="10800000">
            <a:off x="4138047" y="3254644"/>
            <a:ext cx="6199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D76CE-B692-B2BC-9B5E-2713DF824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312" y="619932"/>
            <a:ext cx="8152108" cy="559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218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58F9D-1436-08EA-B120-56CB8F12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مشاهده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5608-A19A-C59A-3E17-E31E23A29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549471"/>
            <a:ext cx="8761412" cy="4308529"/>
          </a:xfrm>
        </p:spPr>
        <p:txBody>
          <a:bodyPr/>
          <a:lstStyle/>
          <a:p>
            <a:pPr algn="r" rtl="1"/>
            <a:r>
              <a:rPr lang="fa-IR" b="1" dirty="0"/>
              <a:t>محل تراشه:</a:t>
            </a:r>
            <a:r>
              <a:rPr lang="fa-IR" dirty="0"/>
              <a:t>حرکت به یک سمت به دلیل پنوموتوراکس </a:t>
            </a:r>
          </a:p>
          <a:p>
            <a:pPr algn="r" rtl="1"/>
            <a:r>
              <a:rPr lang="fa-IR" b="1" dirty="0"/>
              <a:t>ورید های ژگولار</a:t>
            </a:r>
            <a:r>
              <a:rPr lang="fa-IR" dirty="0"/>
              <a:t>:اتساع نشاندهی افزایش فشار در ورید های مرکزی(نارسایی قلبی و تامپوناد قلبی) برای بررسی بیمار را در وضعیت نیمه نشسته(45 درجه) قرار دهید. در افراد چاق تشخیص مشکل است.</a:t>
            </a:r>
          </a:p>
          <a:p>
            <a:pPr algn="r" rtl="1"/>
            <a:r>
              <a:rPr lang="fa-IR" b="1" dirty="0"/>
              <a:t>قفسه ی سینه:</a:t>
            </a:r>
            <a:r>
              <a:rPr lang="fa-IR" dirty="0"/>
              <a:t>شکل قفسه ی سینه و وضعیت تنفس(استفاده از عضلات کمک تنفسی) و مشاهده ی اسکار محل عمل های قبلی</a:t>
            </a:r>
          </a:p>
          <a:p>
            <a:pPr algn="r" rtl="1"/>
            <a:r>
              <a:rPr lang="fa-IR" b="1" dirty="0"/>
              <a:t>اپی گاستر:</a:t>
            </a:r>
            <a:r>
              <a:rPr lang="fa-IR" dirty="0"/>
              <a:t>اتساع شکم و ضربان های قابل مشاهده(انوریسم ائورتی و پارگی شریان)</a:t>
            </a:r>
          </a:p>
          <a:p>
            <a:pPr algn="r" rtl="1"/>
            <a:r>
              <a:rPr lang="fa-IR" b="1" dirty="0"/>
              <a:t>ادم محیطی و اطراف ساکروم</a:t>
            </a:r>
            <a:r>
              <a:rPr lang="fa-IR" b="1" dirty="0">
                <a:sym typeface="Wingdings" panose="05000000000000000000" pitchFamily="2" charset="2"/>
              </a:rPr>
              <a:t>: </a:t>
            </a:r>
            <a:r>
              <a:rPr lang="fa-IR" dirty="0">
                <a:sym typeface="Wingdings" panose="05000000000000000000" pitchFamily="2" charset="2"/>
              </a:rPr>
              <a:t>درد نتیجه ی ایجاد فشار برروی گردش خون محیطی. گوده گذار یا خفیف</a:t>
            </a:r>
          </a:p>
          <a:p>
            <a:pPr algn="r" rtl="1"/>
            <a:r>
              <a:rPr lang="fa-IR" b="1" dirty="0">
                <a:sym typeface="Wingdings" panose="05000000000000000000" pitchFamily="2" charset="2"/>
              </a:rPr>
              <a:t>پوست:</a:t>
            </a:r>
            <a:r>
              <a:rPr lang="fa-IR" dirty="0">
                <a:sym typeface="Wingdings" panose="05000000000000000000" pitchFamily="2" charset="2"/>
              </a:rPr>
              <a:t>رنگ پریده یا دچار تعریق نشاندهنده ی انقباض عروق محیطی و تحریک سمپاتیک. ظهر لکه لکه در نتیجهی نارسایی مزمن قلبی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657822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51364-2A47-40A1-A70B-7B17DC4C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سمع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6C1E7-F021-FF83-A826-618685450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/>
              <a:t>صداهای تنفسی: </a:t>
            </a:r>
            <a:r>
              <a:rPr lang="fa-IR" dirty="0"/>
              <a:t>صداهای غیر طبیعی میتواند نشاندهنده ی احتقان یا ادم ریه باشد</a:t>
            </a:r>
          </a:p>
          <a:p>
            <a:pPr algn="r" rtl="1"/>
            <a:r>
              <a:rPr lang="fa-IR" b="1" dirty="0"/>
              <a:t>صداهای قلبی:</a:t>
            </a:r>
            <a:r>
              <a:rPr lang="fa-IR" dirty="0"/>
              <a:t>نیاز به بررسی در بالین بیمار وجود ندارد </a:t>
            </a:r>
            <a:endParaRPr lang="en-US" dirty="0"/>
          </a:p>
          <a:p>
            <a:pPr algn="r" rtl="1"/>
            <a:r>
              <a:rPr lang="fa-IR" b="1" dirty="0"/>
              <a:t>بروئی شریان کاروتید: </a:t>
            </a:r>
            <a:r>
              <a:rPr lang="fa-IR" dirty="0"/>
              <a:t>این سوفل نشاندهنده جریان متلاطم خون در رگ است(در صورت شنیدن به هچ عنوان نباید ماساژ کاروتید داد)</a:t>
            </a:r>
          </a:p>
          <a:p>
            <a:pPr algn="r" rtl="1"/>
            <a:r>
              <a:rPr lang="fa-IR" b="1" dirty="0"/>
              <a:t>بروئی ائورت شکمی:</a:t>
            </a:r>
            <a:r>
              <a:rPr lang="fa-IR" dirty="0"/>
              <a:t>نشانده ی انسداد نسبی رگ و شایعترین غلت آن تصلب شرایین 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410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EFA3-744D-5002-8B6E-7262C02E8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لمس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1986-31A3-BFDA-9C6E-B139A3A9C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/>
              <a:t>نبض:</a:t>
            </a:r>
            <a:r>
              <a:rPr lang="fa-IR" dirty="0"/>
              <a:t>سرعت و نظم ضربان را بررسی کنید.</a:t>
            </a:r>
          </a:p>
          <a:p>
            <a:pPr algn="r" rtl="1"/>
            <a:r>
              <a:rPr lang="fa-IR" b="1" dirty="0"/>
              <a:t>قفسه ی سینه: </a:t>
            </a:r>
          </a:p>
          <a:p>
            <a:pPr algn="r" rtl="1"/>
            <a:r>
              <a:rPr lang="fa-IR" dirty="0"/>
              <a:t>صدای کریپتوس یا خش خش         شکستگی دنده ها</a:t>
            </a:r>
          </a:p>
          <a:p>
            <a:pPr algn="r" rtl="1"/>
            <a:r>
              <a:rPr lang="fa-IR" dirty="0"/>
              <a:t>صدای ترق ترق         امفیزم زیر جلدی</a:t>
            </a:r>
          </a:p>
          <a:p>
            <a:pPr algn="r" rtl="1"/>
            <a:r>
              <a:rPr lang="fa-IR" dirty="0"/>
              <a:t>تندرنس همراه با کشیدگی عضله دیوارهی قفسه ی سینه والتهاب غضروف دنده ها     التهاب مفصل دنده ها و استرنم یا شکستگی را بیان میکند</a:t>
            </a:r>
          </a:p>
          <a:p>
            <a:pPr algn="r" rtl="1"/>
            <a:endParaRPr lang="fa-IR" dirty="0"/>
          </a:p>
          <a:p>
            <a:pPr algn="r" rtl="1"/>
            <a:r>
              <a:rPr lang="fa-IR" b="1" dirty="0"/>
              <a:t>اپی گاستر:</a:t>
            </a:r>
            <a:r>
              <a:rPr lang="fa-IR" dirty="0"/>
              <a:t>از نظر نبض و اتساع شکمی               آنوریسم آئورت شکمی</a:t>
            </a: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287A09C-BBC0-DDF6-5C5F-5B8CF1E78A6A}"/>
              </a:ext>
            </a:extLst>
          </p:cNvPr>
          <p:cNvSpPr/>
          <p:nvPr/>
        </p:nvSpPr>
        <p:spPr>
          <a:xfrm rot="10800000">
            <a:off x="6850250" y="3595607"/>
            <a:ext cx="51144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8F414CF-C95D-8F6C-E643-4FED671C0545}"/>
              </a:ext>
            </a:extLst>
          </p:cNvPr>
          <p:cNvSpPr/>
          <p:nvPr/>
        </p:nvSpPr>
        <p:spPr>
          <a:xfrm rot="10800000">
            <a:off x="7733654" y="3998563"/>
            <a:ext cx="49594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789B520-EBF1-5A10-AC2C-086E39BF97EA}"/>
              </a:ext>
            </a:extLst>
          </p:cNvPr>
          <p:cNvSpPr/>
          <p:nvPr/>
        </p:nvSpPr>
        <p:spPr>
          <a:xfrm rot="10800000">
            <a:off x="3192651" y="4401518"/>
            <a:ext cx="294468" cy="61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709C607-94AD-CBA3-5B21-BD3F1F13A402}"/>
              </a:ext>
            </a:extLst>
          </p:cNvPr>
          <p:cNvSpPr/>
          <p:nvPr/>
        </p:nvSpPr>
        <p:spPr>
          <a:xfrm rot="10800000">
            <a:off x="5665756" y="5459192"/>
            <a:ext cx="860488" cy="58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7041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747F5-1BD0-5F6F-92A2-67D4F685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درمان اورژانس های قلبی-عروقی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82F46-FFB5-970D-9602-75545B44B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340243"/>
            <a:ext cx="8761412" cy="3998563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احیای پایه و پیشرفته</a:t>
            </a:r>
          </a:p>
          <a:p>
            <a:pPr algn="r" rtl="1"/>
            <a:r>
              <a:rPr lang="fa-IR" dirty="0"/>
              <a:t>مهارت های پیشرفته پیش بیمارستانی:</a:t>
            </a:r>
          </a:p>
          <a:p>
            <a:pPr algn="r" rtl="1"/>
            <a:r>
              <a:rPr lang="fa-IR" dirty="0"/>
              <a:t>مانیتورینگ </a:t>
            </a:r>
            <a:r>
              <a:rPr lang="en-US" dirty="0"/>
              <a:t>ECG</a:t>
            </a:r>
            <a:endParaRPr lang="fa-IR" dirty="0"/>
          </a:p>
          <a:p>
            <a:pPr algn="r" rtl="1"/>
            <a:r>
              <a:rPr lang="fa-IR" dirty="0"/>
              <a:t>مانور های واگ(ماساژ سینوس کاروتید)</a:t>
            </a:r>
          </a:p>
          <a:p>
            <a:pPr algn="r" rtl="1"/>
            <a:r>
              <a:rPr lang="fa-IR" dirty="0"/>
              <a:t>مشت زدن روی قفسه ی سینه</a:t>
            </a:r>
          </a:p>
          <a:p>
            <a:pPr algn="r" rtl="1"/>
            <a:r>
              <a:rPr lang="fa-IR" dirty="0"/>
              <a:t>درمان دارویی</a:t>
            </a:r>
          </a:p>
          <a:p>
            <a:pPr algn="r" rtl="1"/>
            <a:r>
              <a:rPr lang="fa-IR" dirty="0"/>
              <a:t>دفیبریلاسیون</a:t>
            </a:r>
          </a:p>
          <a:p>
            <a:pPr algn="r" rtl="1"/>
            <a:r>
              <a:rPr lang="fa-IR" dirty="0"/>
              <a:t>الکتروشوک همزمان شده</a:t>
            </a:r>
          </a:p>
          <a:p>
            <a:pPr algn="r" rtl="1"/>
            <a:r>
              <a:rPr lang="fa-IR" dirty="0"/>
              <a:t>گذاشت ضربان ساز از راه پوست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344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010FF-3343-1C91-4137-941D60BE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/>
              <a:t>مانور های واگ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E9F9D-5137-D57B-A62F-570E4B51F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کمک به کند کردن سرعت ضربان قلب در بیمار پایدار دارای تاکیکاردی علامت دار</a:t>
            </a:r>
          </a:p>
          <a:p>
            <a:pPr algn="r" rtl="1"/>
            <a:r>
              <a:rPr lang="fa-IR" dirty="0"/>
              <a:t>از بیمار بخواهید مانور والسالوا انجام دهد مانند زمانی که میخواهد سرفه کند یا زور بزند یا با ماساژ سینوس کاروتید</a:t>
            </a:r>
          </a:p>
          <a:p>
            <a:pPr algn="r" rtl="1"/>
            <a:r>
              <a:rPr lang="fa-IR" dirty="0"/>
              <a:t>ماساژ سینوس کاروتید:</a:t>
            </a:r>
          </a:p>
          <a:p>
            <a:pPr algn="r" rtl="1"/>
            <a:r>
              <a:rPr lang="fa-IR" dirty="0"/>
              <a:t>در بیماران مبتلا به بروئی شریان کاروتید یا بیماری شناخته شده ی عروق مغزی نباید انجام شود</a:t>
            </a:r>
          </a:p>
          <a:p>
            <a:pPr algn="r" rtl="1"/>
            <a:r>
              <a:rPr lang="fa-IR" dirty="0"/>
              <a:t>در تاکیکاردی حمله ای فوق بطنی</a:t>
            </a:r>
          </a:p>
          <a:p>
            <a:pPr algn="r" rtl="1"/>
            <a:r>
              <a:rPr lang="fa-IR" dirty="0"/>
              <a:t>عوارض:اسیستول، </a:t>
            </a:r>
            <a:r>
              <a:rPr lang="en-US" dirty="0"/>
              <a:t>PVC</a:t>
            </a:r>
            <a:r>
              <a:rPr lang="fa-IR" dirty="0"/>
              <a:t>، تاکیکاردی بطنی یا فیبریلاسیون بطنی، سکته مغزی، تشنج یا سنکوپ، برادی کاردی و تهوع و استفراغ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90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DD34-10B5-3EFF-2152-2701AB72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مشت زدن روی قفسه ی سینه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BF1FA-3EFF-1DA6-0975-7A80A8CB2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ضربه با بغل مشت برروی استرنوم</a:t>
            </a:r>
          </a:p>
          <a:p>
            <a:pPr algn="r" rtl="1"/>
            <a:r>
              <a:rPr lang="fa-IR" dirty="0"/>
              <a:t>میتواند محرک دپولاریزاسیون داخل قلب باشد</a:t>
            </a:r>
          </a:p>
          <a:p>
            <a:pPr algn="r" rtl="1"/>
            <a:r>
              <a:rPr lang="fa-IR" dirty="0"/>
              <a:t>بیشترین اثر ان زمانی است که بلافاصله پس از اغاز فیبریلاسیون بطنی یا تاکیکاردی بطنی بدون نبض انجام شود</a:t>
            </a:r>
          </a:p>
          <a:p>
            <a:pPr algn="r" rtl="1"/>
            <a:r>
              <a:rPr lang="fa-IR" dirty="0"/>
              <a:t>در کودکان توصیه نمیشود</a:t>
            </a:r>
          </a:p>
          <a:p>
            <a:pPr algn="r" rtl="1"/>
            <a:r>
              <a:rPr lang="fa-IR" dirty="0"/>
              <a:t>جهت انجام مشت خود را در فاصله ی 25 تا 30 سانتی متری به وسط استرنوم بکوبید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8732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FC14-ADE7-9D0B-C89C-DB3AE1C0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درمان دارویی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FB3CE9A-36F2-FF08-4B85-C46C363F11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768183"/>
              </p:ext>
            </p:extLst>
          </p:nvPr>
        </p:nvGraphicFramePr>
        <p:xfrm>
          <a:off x="1131376" y="1810203"/>
          <a:ext cx="8784990" cy="5047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3931">
                  <a:extLst>
                    <a:ext uri="{9D8B030D-6E8A-4147-A177-3AD203B41FA5}">
                      <a16:colId xmlns:a16="http://schemas.microsoft.com/office/drawing/2014/main" val="3765599282"/>
                    </a:ext>
                  </a:extLst>
                </a:gridCol>
                <a:gridCol w="2920588">
                  <a:extLst>
                    <a:ext uri="{9D8B030D-6E8A-4147-A177-3AD203B41FA5}">
                      <a16:colId xmlns:a16="http://schemas.microsoft.com/office/drawing/2014/main" val="2574104576"/>
                    </a:ext>
                  </a:extLst>
                </a:gridCol>
                <a:gridCol w="2920471">
                  <a:extLst>
                    <a:ext uri="{9D8B030D-6E8A-4147-A177-3AD203B41FA5}">
                      <a16:colId xmlns:a16="http://schemas.microsoft.com/office/drawing/2014/main" val="2402704771"/>
                    </a:ext>
                  </a:extLst>
                </a:gridCol>
              </a:tblGrid>
              <a:tr h="676759"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>
                          <a:solidFill>
                            <a:schemeClr val="tx1"/>
                          </a:solidFill>
                        </a:rPr>
                        <a:t>آتروپین، آدنوزین، لیدوکایین، آمیودارون، پروکاینامید، وراپامیل، برتیلیوم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>
                          <a:solidFill>
                            <a:schemeClr val="tx1"/>
                          </a:solidFill>
                        </a:rPr>
                        <a:t>اختلال ریتم را کنترل یا سرکوب میکنند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>
                          <a:solidFill>
                            <a:schemeClr val="tx1"/>
                          </a:solidFill>
                        </a:rPr>
                        <a:t>داروهای ضد آریتمی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764280"/>
                  </a:ext>
                </a:extLst>
              </a:tr>
              <a:tr h="676759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دوپامین، نور اپی نفرین و اپی نفرین، دوبوتامین، ایزوپزوترنول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شبیه اپی نفرین و نوراپی نفرین عمل میکنند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داروهای مقلد سمپاتیک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590476"/>
                  </a:ext>
                </a:extLst>
              </a:tr>
              <a:tr h="676759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اکسید نیتروژن، مورفین، نیتروگلیسرین، نالبوفین، اکسیژن</a:t>
                      </a:r>
                    </a:p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درد را تسکین میدهند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داروهای مورد استفاده در ایسکمی میوکارد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77369"/>
                  </a:ext>
                </a:extLst>
              </a:tr>
              <a:tr h="676759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آلتپلاز(اکتیواز)</a:t>
                      </a:r>
                    </a:p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آسپرین(در این دسته نیست اما از تجمع پلاکتی جلوگیری میکند)</a:t>
                      </a:r>
                    </a:p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رتپلاز(رتاواز)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لخته هارا تجزیه میکنند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داروهای ترومبولیتیک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061835"/>
                  </a:ext>
                </a:extLst>
              </a:tr>
              <a:tr h="676759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فورزماید، دیازپام، پرومتازین،سدیم نیتروپروساید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سایر داروها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743323"/>
                  </a:ext>
                </a:extLst>
              </a:tr>
              <a:tr h="676759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دیژیتال(دیگوکسین و لانوکسین)</a:t>
                      </a:r>
                    </a:p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بتابلوکر ها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</a:rPr>
                        <a:t>داروهایی که بندرت استفاده میشوند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302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2492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D14E-32FA-1706-C733-3CE68EED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ضربان ساز پوستی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31A57-57A3-1745-9DAB-CB670BC77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در برادیکاردی علامتدار همراه با بلوک</a:t>
            </a:r>
            <a:r>
              <a:rPr lang="en-US" dirty="0"/>
              <a:t>AV</a:t>
            </a:r>
            <a:r>
              <a:rPr lang="fa-IR" dirty="0"/>
              <a:t> با درجه ی بالا، فیبریلاسیون دهلیزی با پاسخ بطنی کندو سایر برادیکاردی های مهم مثل اسیستول</a:t>
            </a:r>
          </a:p>
          <a:p>
            <a:pPr algn="r" rtl="1"/>
            <a:r>
              <a:rPr lang="fa-IR" dirty="0"/>
              <a:t>در صورت موثر نبودن اقدامات دارویی و ابتلای بیمار به کاهش فشار خون یا کاهش خونرسانی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سرعت مطلوب 60تا80 ضربان در دقیقه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741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7561-6FE9-2080-47DD-84A07136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اکوکاردیوگرافی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5F25A-EF7A-0902-3A06-0470B2C2D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اکوکاردیوگرافی یک روش تصویربرداری غیرتهاجمی است</a:t>
            </a:r>
          </a:p>
          <a:p>
            <a:pPr algn="r" rtl="1"/>
            <a:r>
              <a:rPr lang="fa-IR" dirty="0"/>
              <a:t>با استفاده از </a:t>
            </a:r>
            <a:r>
              <a:rPr lang="fa-IR" b="1" dirty="0"/>
              <a:t>امواج فراصوت </a:t>
            </a:r>
            <a:r>
              <a:rPr lang="en-US" b="1" dirty="0"/>
              <a:t>(Ultrasound)</a:t>
            </a:r>
            <a:r>
              <a:rPr lang="en-US" dirty="0"/>
              <a:t>، </a:t>
            </a:r>
            <a:r>
              <a:rPr lang="fa-IR" dirty="0"/>
              <a:t>تصاویر زنده از ساختار و عملکرد قلب ایجاد می‌کند.</a:t>
            </a:r>
          </a:p>
          <a:p>
            <a:pPr algn="r" rtl="1"/>
            <a:r>
              <a:rPr lang="fa-IR" dirty="0"/>
              <a:t>این روش مثل سونوگرافی است، اما به‌طور خاص برای بررسی قلب و عروق بزرگ اطراف آن به کار می‌رود.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E1EE3-9E1B-E062-AA6E-889988E86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914" y="4122549"/>
            <a:ext cx="4649490" cy="233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392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BE97-5F86-3486-1B7E-B87A2F4C7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انواع اصلی اکوکاردیوگرافی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92716F0-E9DE-DAD4-5E7E-1678216B05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13302" y="2880489"/>
            <a:ext cx="810306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اکو ترانس‌توراسیک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(TTE – Transthoracic Echocardiography)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رایج‌ترین نوع اکو که پروب روی قفسه سینه قرار می‌گیرد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اکو ترانس‌ازوفاژیال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(TEE – Transesophageal Echocardiography)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پروب وارد مری می‌شود و تصاویر باکیفیت‌تر از پشت قلب می‌گیرد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اکو استرس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(Stress Echo)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برای ارزیابی عملکرد قلب در حین یا پس از ورزش یا با دارو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اکو داپلر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(Doppler Echocardiography)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برای اندازه‌گیری سرعت و جهت جریان خون در قلب و عروق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اکو سه‌بعدی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 Echo)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تصاویر سه‌بعدی برای ارزیابی دقیق‌تر دریچه‌ها و حفرات قلب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102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445A12-79AB-8614-5E5B-3D884A7E1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647" y="1042987"/>
            <a:ext cx="4724965" cy="52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2246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B7AF-AF4C-5D92-B04C-ED68DE29E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اکوکاردیوگرافی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EE1A7C-A2F7-AB64-EC47-B91DF27FF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b="1" dirty="0"/>
              <a:t>مواردی که با اکو می‌توان تشخیص داد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b="1" dirty="0"/>
              <a:t>اندازه و شکل قلب</a:t>
            </a:r>
            <a:r>
              <a:rPr lang="fa-IR" dirty="0"/>
              <a:t> و حفرات آن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b="1" dirty="0"/>
              <a:t>عملکرد پمپاژی قلب</a:t>
            </a:r>
            <a:r>
              <a:rPr lang="fa-IR" dirty="0"/>
              <a:t> بررسی قدرت انقباض بطن‌ها – </a:t>
            </a:r>
            <a:r>
              <a:rPr lang="en-US" dirty="0"/>
              <a:t>EF)</a:t>
            </a:r>
            <a:r>
              <a:rPr lang="fa-IR" dirty="0"/>
              <a:t>)</a:t>
            </a:r>
            <a:endParaRPr lang="en-US" dirty="0"/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b="1" dirty="0"/>
              <a:t>بیماری‌های دریچه‌ای قلب</a:t>
            </a:r>
            <a:r>
              <a:rPr lang="fa-IR" dirty="0"/>
              <a:t> (تنگی یا نارسایی دریچه‌ها)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b="1" dirty="0"/>
              <a:t>وجود لخته یا تومور داخل قلب</a:t>
            </a:r>
            <a:endParaRPr lang="fa-IR" dirty="0"/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b="1" dirty="0"/>
              <a:t>مایع پریکارد</a:t>
            </a:r>
            <a:r>
              <a:rPr lang="fa-IR" dirty="0"/>
              <a:t> (تامپوناد یا افیوژن)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b="1" dirty="0"/>
              <a:t>نقایص مادرزادی قلب</a:t>
            </a:r>
            <a:r>
              <a:rPr lang="fa-IR" dirty="0"/>
              <a:t> (حفرات غیرطبیعی یا اتصالات نادرست)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b="1" dirty="0"/>
              <a:t>بیماری‌های آئورت</a:t>
            </a:r>
            <a:r>
              <a:rPr lang="fa-IR" dirty="0"/>
              <a:t> (آنوریسم، پارگی)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b="1" dirty="0"/>
              <a:t>بررسی جریان خون</a:t>
            </a:r>
            <a:r>
              <a:rPr lang="fa-IR" dirty="0"/>
              <a:t> و فشار داخل قلب با داپلر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412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FFCFA-5B03-7C36-1B67-592D5C93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اکوکاردیوگرافی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430FA-DA6C-40B1-EBE8-73B41F0AE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983280"/>
          </a:xfrm>
        </p:spPr>
        <p:txBody>
          <a:bodyPr>
            <a:normAutofit/>
          </a:bodyPr>
          <a:lstStyle/>
          <a:p>
            <a:pPr algn="r" rtl="1"/>
            <a:r>
              <a:rPr lang="fa-IR" b="1" dirty="0"/>
              <a:t>مزایا:</a:t>
            </a:r>
          </a:p>
          <a:p>
            <a:pPr algn="r" rtl="1"/>
            <a:r>
              <a:rPr lang="fa-IR" dirty="0"/>
              <a:t>غیرتهاجمی و بدون درد</a:t>
            </a:r>
          </a:p>
          <a:p>
            <a:pPr algn="r" rtl="1"/>
            <a:r>
              <a:rPr lang="fa-IR" dirty="0"/>
              <a:t>بدون اشعه</a:t>
            </a:r>
          </a:p>
          <a:p>
            <a:pPr algn="r" rtl="1"/>
            <a:r>
              <a:rPr lang="fa-IR" dirty="0"/>
              <a:t>امکان تکرار برای پیگیری وضعیت بیمار</a:t>
            </a:r>
          </a:p>
          <a:p>
            <a:pPr algn="r" rtl="1"/>
            <a:r>
              <a:rPr lang="fa-IR" dirty="0"/>
              <a:t>قابل انجام در کلینیک، بیمارستان یا حتی کنار تخت</a:t>
            </a:r>
          </a:p>
          <a:p>
            <a:pPr algn="r" rtl="1"/>
            <a:r>
              <a:rPr lang="fa-IR" b="1" dirty="0"/>
              <a:t>محدودیت‌ها:</a:t>
            </a:r>
          </a:p>
          <a:p>
            <a:pPr algn="r" rtl="1"/>
            <a:r>
              <a:rPr lang="fa-IR" dirty="0"/>
              <a:t>کیفیت تصویر وابسته به مهارت اپراتور و وضعیت فیزیکی بیمار</a:t>
            </a:r>
          </a:p>
          <a:p>
            <a:pPr algn="r" rtl="1"/>
            <a:r>
              <a:rPr lang="fa-IR" dirty="0"/>
              <a:t>در بیماران با قفسه سینه پهن یا بیماری ریوی شدید، ممکن است تصاویر واضح نباشد</a:t>
            </a:r>
          </a:p>
          <a:p>
            <a:pPr algn="r" rtl="1"/>
            <a:r>
              <a:rPr lang="fa-IR" dirty="0"/>
              <a:t>نیاز به تجهیزات مناسب و گاهی دستگاه‌های پیشرفته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07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1619</TotalTime>
  <Words>4208</Words>
  <Application>Microsoft Office PowerPoint</Application>
  <PresentationFormat>Widescreen</PresentationFormat>
  <Paragraphs>517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5" baseType="lpstr">
      <vt:lpstr>Arial</vt:lpstr>
      <vt:lpstr>Century Gothic</vt:lpstr>
      <vt:lpstr>Wingdings 3</vt:lpstr>
      <vt:lpstr>Ion Boardroom</vt:lpstr>
      <vt:lpstr>بسم الله الرحمن الرحیم</vt:lpstr>
      <vt:lpstr>اورژانس های قلب و فشارخون</vt:lpstr>
      <vt:lpstr>سیستم گردش خون</vt:lpstr>
      <vt:lpstr>آناتومی قلب و عروق</vt:lpstr>
      <vt:lpstr>آناتومی قلب و عروق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آناتومی قلب و عروق</vt:lpstr>
      <vt:lpstr>آناتومی قلب و عروق</vt:lpstr>
      <vt:lpstr>PowerPoint Presentation</vt:lpstr>
      <vt:lpstr>PowerPoint Presentation</vt:lpstr>
      <vt:lpstr>خون</vt:lpstr>
      <vt:lpstr>فیزیولوژی قلب</vt:lpstr>
      <vt:lpstr>PowerPoint Presentation</vt:lpstr>
      <vt:lpstr>فیزیولوژی قلب</vt:lpstr>
      <vt:lpstr>PowerPoint Presentation</vt:lpstr>
      <vt:lpstr>فیزیولوژی قلب</vt:lpstr>
      <vt:lpstr>فیزیولوژی قلب</vt:lpstr>
      <vt:lpstr>PowerPoint Presentation</vt:lpstr>
      <vt:lpstr>اصطلاحات</vt:lpstr>
      <vt:lpstr>تاثیر الکترولیت ها</vt:lpstr>
      <vt:lpstr>الکتروفیزیولوژی قلب</vt:lpstr>
      <vt:lpstr>عملکرد قلب</vt:lpstr>
      <vt:lpstr>PowerPoint Presentation</vt:lpstr>
      <vt:lpstr>سیستم هدایت قلبی</vt:lpstr>
      <vt:lpstr>سیستم هدایتی قلبی</vt:lpstr>
      <vt:lpstr>PowerPoint Presentation</vt:lpstr>
      <vt:lpstr>PowerPoint Presentation</vt:lpstr>
      <vt:lpstr>PowerPoint Presentation</vt:lpstr>
      <vt:lpstr>سیستم هدایتی قلبی</vt:lpstr>
      <vt:lpstr>صداهای قلبی</vt:lpstr>
      <vt:lpstr>صداهای قلبی</vt:lpstr>
      <vt:lpstr>صداهای قلبی</vt:lpstr>
      <vt:lpstr>اورژانس های فشارخون</vt:lpstr>
      <vt:lpstr>PowerPoint Presentation</vt:lpstr>
      <vt:lpstr>اورژانس های فشارخون</vt:lpstr>
      <vt:lpstr>PowerPoint Presentation</vt:lpstr>
      <vt:lpstr>اورژانس های فشارخون</vt:lpstr>
      <vt:lpstr>اورژانس های فشارخون</vt:lpstr>
      <vt:lpstr>اورژانس های فشارخون</vt:lpstr>
      <vt:lpstr>اورژانس های فشارخون</vt:lpstr>
      <vt:lpstr>اورژانس های فشارخون</vt:lpstr>
      <vt:lpstr>آتروسکلروز</vt:lpstr>
      <vt:lpstr>آترواسکلروز شریان محیطی</vt:lpstr>
      <vt:lpstr>آترواسکلروز شریان محیطی</vt:lpstr>
      <vt:lpstr>ترومبوز ورید عمقی deep vein thrombosis</vt:lpstr>
      <vt:lpstr>PowerPoint Presentation</vt:lpstr>
      <vt:lpstr>ورید های واریسی</vt:lpstr>
      <vt:lpstr>ورید های واریسی</vt:lpstr>
      <vt:lpstr>آنوریسم</vt:lpstr>
      <vt:lpstr>آنوریسم</vt:lpstr>
      <vt:lpstr>آنوریسم</vt:lpstr>
      <vt:lpstr>آمبولی ریه</vt:lpstr>
      <vt:lpstr>آمبولی ریه</vt:lpstr>
      <vt:lpstr>واسکولیت</vt:lpstr>
      <vt:lpstr>ارزیابی بیماری های قلبی و عروقی</vt:lpstr>
      <vt:lpstr>ارزیابی بیماری های قلبی و عروقی</vt:lpstr>
      <vt:lpstr>بررسی صحنه و ارزیابی ابتدایی</vt:lpstr>
      <vt:lpstr>شرح حال      </vt:lpstr>
      <vt:lpstr>علائم شایع SIGN &amp; SYMPTOM </vt:lpstr>
      <vt:lpstr>CHEST PAIN</vt:lpstr>
      <vt:lpstr>PowerPoint Presentation</vt:lpstr>
      <vt:lpstr>تنگی نفس</vt:lpstr>
      <vt:lpstr>بررسی تنگی نفس</vt:lpstr>
      <vt:lpstr>سرفه</vt:lpstr>
      <vt:lpstr>سایر علائم و نشانه های وابسته</vt:lpstr>
      <vt:lpstr>سایر علائم و نشانه های وابسته</vt:lpstr>
      <vt:lpstr>سایر علائم و نشانه های وابسته</vt:lpstr>
      <vt:lpstr>آلرژی ALLERGY </vt:lpstr>
      <vt:lpstr>داروها MEDICATION</vt:lpstr>
      <vt:lpstr>داروها MEDICATION</vt:lpstr>
      <vt:lpstr>سابقه ی پزشکی قبلی PAST MEDICAL HISTORY</vt:lpstr>
      <vt:lpstr>سابقه ی پزشکی قبلی PAST MEDICAL HISTORY</vt:lpstr>
      <vt:lpstr>LAST ORAL INTAKE</vt:lpstr>
      <vt:lpstr>EVENT</vt:lpstr>
      <vt:lpstr>معاینه ی جسمانی</vt:lpstr>
      <vt:lpstr>مشاهده</vt:lpstr>
      <vt:lpstr>سمع</vt:lpstr>
      <vt:lpstr>لمس</vt:lpstr>
      <vt:lpstr>درمان اورژانس های قلبی-عروقی</vt:lpstr>
      <vt:lpstr>مانور های واگ</vt:lpstr>
      <vt:lpstr>مشت زدن روی قفسه ی سینه</vt:lpstr>
      <vt:lpstr>درمان دارویی</vt:lpstr>
      <vt:lpstr>ضربان ساز پوستی</vt:lpstr>
      <vt:lpstr>اکوکاردیوگرافی</vt:lpstr>
      <vt:lpstr>انواع اصلی اکوکاردیوگرافی</vt:lpstr>
      <vt:lpstr>اکوکاردیوگرافی</vt:lpstr>
      <vt:lpstr>اکوکاردیوگرافی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ریحانه سرابندی</dc:creator>
  <cp:lastModifiedBy>ریحانه سرابندی</cp:lastModifiedBy>
  <cp:revision>30</cp:revision>
  <dcterms:created xsi:type="dcterms:W3CDTF">2025-07-19T07:03:51Z</dcterms:created>
  <dcterms:modified xsi:type="dcterms:W3CDTF">2025-08-10T08:23:43Z</dcterms:modified>
</cp:coreProperties>
</file>